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1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charts/chart33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ppt/charts/chart34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4.xml" ContentType="application/vnd.openxmlformats-officedocument.drawingml.chartshapes+xml"/>
  <Override PartName="/ppt/charts/chart35.xml" ContentType="application/vnd.openxmlformats-officedocument.drawingml.chart+xml"/>
  <Override PartName="/ppt/drawings/drawing5.xml" ContentType="application/vnd.openxmlformats-officedocument.drawingml.chartshapes+xml"/>
  <Override PartName="/ppt/charts/chart36.xml" ContentType="application/vnd.openxmlformats-officedocument.drawingml.chart+xml"/>
  <Override PartName="/ppt/drawings/drawing6.xml" ContentType="application/vnd.openxmlformats-officedocument.drawingml.chartshapes+xml"/>
  <Override PartName="/ppt/charts/chart3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3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ppt/charts/chart44.xml" ContentType="application/vnd.openxmlformats-officedocument.drawingml.chart+xml"/>
  <Override PartName="/ppt/charts/chart45.xml" ContentType="application/vnd.openxmlformats-officedocument.drawingml.chart+xml"/>
  <Override PartName="/ppt/charts/chart46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47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48.xml" ContentType="application/vnd.openxmlformats-officedocument.drawingml.chart+xml"/>
  <Override PartName="/ppt/charts/chart4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7"/>
  </p:handoutMasterIdLst>
  <p:sldIdLst>
    <p:sldId id="256" r:id="rId2"/>
    <p:sldId id="407" r:id="rId3"/>
    <p:sldId id="469" r:id="rId4"/>
    <p:sldId id="260" r:id="rId5"/>
    <p:sldId id="327" r:id="rId6"/>
    <p:sldId id="438" r:id="rId7"/>
    <p:sldId id="313" r:id="rId8"/>
    <p:sldId id="336" r:id="rId9"/>
    <p:sldId id="455" r:id="rId10"/>
    <p:sldId id="264" r:id="rId11"/>
    <p:sldId id="464" r:id="rId12"/>
    <p:sldId id="465" r:id="rId13"/>
    <p:sldId id="466" r:id="rId14"/>
    <p:sldId id="467" r:id="rId15"/>
    <p:sldId id="456" r:id="rId16"/>
    <p:sldId id="383" r:id="rId17"/>
    <p:sldId id="472" r:id="rId18"/>
    <p:sldId id="445" r:id="rId19"/>
    <p:sldId id="451" r:id="rId20"/>
    <p:sldId id="457" r:id="rId21"/>
    <p:sldId id="270" r:id="rId22"/>
    <p:sldId id="271" r:id="rId23"/>
    <p:sldId id="367" r:id="rId24"/>
    <p:sldId id="406" r:id="rId25"/>
    <p:sldId id="458" r:id="rId26"/>
    <p:sldId id="278" r:id="rId27"/>
    <p:sldId id="275" r:id="rId28"/>
    <p:sldId id="440" r:id="rId29"/>
    <p:sldId id="459" r:id="rId30"/>
    <p:sldId id="460" r:id="rId31"/>
    <p:sldId id="277" r:id="rId32"/>
    <p:sldId id="446" r:id="rId33"/>
    <p:sldId id="447" r:id="rId34"/>
    <p:sldId id="428" r:id="rId35"/>
    <p:sldId id="453" r:id="rId36"/>
    <p:sldId id="430" r:id="rId37"/>
    <p:sldId id="441" r:id="rId38"/>
    <p:sldId id="448" r:id="rId39"/>
    <p:sldId id="474" r:id="rId40"/>
    <p:sldId id="478" r:id="rId41"/>
    <p:sldId id="473" r:id="rId42"/>
    <p:sldId id="281" r:id="rId43"/>
    <p:sldId id="283" r:id="rId44"/>
    <p:sldId id="301" r:id="rId45"/>
    <p:sldId id="411" r:id="rId46"/>
    <p:sldId id="290" r:id="rId47"/>
    <p:sldId id="291" r:id="rId48"/>
    <p:sldId id="462" r:id="rId49"/>
    <p:sldId id="463" r:id="rId50"/>
    <p:sldId id="476" r:id="rId51"/>
    <p:sldId id="475" r:id="rId52"/>
    <p:sldId id="414" r:id="rId53"/>
    <p:sldId id="415" r:id="rId54"/>
    <p:sldId id="298" r:id="rId55"/>
    <p:sldId id="330" r:id="rId5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576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00FF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46" autoAdjust="0"/>
    <p:restoredTop sz="96366" autoAdjust="0"/>
  </p:normalViewPr>
  <p:slideViewPr>
    <p:cSldViewPr>
      <p:cViewPr varScale="1">
        <p:scale>
          <a:sx n="85" d="100"/>
          <a:sy n="85" d="100"/>
        </p:scale>
        <p:origin x="84" y="738"/>
      </p:cViewPr>
      <p:guideLst>
        <p:guide pos="576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1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2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3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4.xml"/></Relationships>
</file>

<file path=ppt/charts/_rels/chart3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34.xlsx"/></Relationships>
</file>

<file path=ppt/charts/_rels/chart3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35.xlsx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8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9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0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1.xlsx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2.xlsx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3.xlsx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4.xlsx"/></Relationships>
</file>

<file path=ppt/charts/_rels/chart4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5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4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6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7.xlsx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8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Төрсөн эхийн тоо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2022 он</c:v>
                </c:pt>
                <c:pt idx="1">
                  <c:v>2023 он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6153</c:v>
                </c:pt>
                <c:pt idx="1">
                  <c:v>6044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BE-4C03-8C00-7E042B70257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Амьд төрсөн нярай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2022 он</c:v>
                </c:pt>
                <c:pt idx="1">
                  <c:v>2023 он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6194</c:v>
                </c:pt>
                <c:pt idx="1">
                  <c:v>6083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BE-4C03-8C00-7E042B7025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1367040"/>
        <c:axId val="151372928"/>
      </c:barChart>
      <c:catAx>
        <c:axId val="15136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51372928"/>
        <c:crosses val="autoZero"/>
        <c:auto val="1"/>
        <c:lblAlgn val="ctr"/>
        <c:lblOffset val="100"/>
        <c:noMultiLvlLbl val="0"/>
      </c:catAx>
      <c:valAx>
        <c:axId val="1513729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5136704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Lbl>
              <c:idx val="1"/>
              <c:layout>
                <c:manualLayout>
                  <c:x val="-1.23456790123457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0C7-410B-A725-872ADC7C3343}"/>
                </c:ext>
              </c:extLst>
            </c:dLbl>
            <c:dLbl>
              <c:idx val="2"/>
              <c:layout>
                <c:manualLayout>
                  <c:x val="-1.38888888888890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0C7-410B-A725-872ADC7C33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БГД</c:v>
                </c:pt>
                <c:pt idx="1">
                  <c:v>СХД</c:v>
                </c:pt>
                <c:pt idx="2">
                  <c:v>ЧД</c:v>
                </c:pt>
                <c:pt idx="3">
                  <c:v>УБ</c:v>
                </c:pt>
                <c:pt idx="4">
                  <c:v>СБД</c:v>
                </c:pt>
                <c:pt idx="5">
                  <c:v>БЗД</c:v>
                </c:pt>
                <c:pt idx="6">
                  <c:v>ХУД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5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C7-410B-A725-872ADC7C334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20C7-410B-A725-872ADC7C3343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20C7-410B-A725-872ADC7C3343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4-20C7-410B-A725-872ADC7C3343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20C7-410B-A725-872ADC7C3343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20C7-410B-A725-872ADC7C3343}"/>
              </c:ext>
            </c:extLst>
          </c:dPt>
          <c:dLbls>
            <c:dLbl>
              <c:idx val="0"/>
              <c:layout>
                <c:manualLayout>
                  <c:x val="1.851851851851858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0C7-410B-A725-872ADC7C3343}"/>
                </c:ext>
              </c:extLst>
            </c:dLbl>
            <c:dLbl>
              <c:idx val="1"/>
              <c:layout>
                <c:manualLayout>
                  <c:x val="-2.8291854240045545E-17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0C7-410B-A725-872ADC7C3343}"/>
                </c:ext>
              </c:extLst>
            </c:dLbl>
            <c:dLbl>
              <c:idx val="2"/>
              <c:layout>
                <c:manualLayout>
                  <c:x val="1.0802469135802585E-2"/>
                  <c:y val="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0C7-410B-A725-872ADC7C3343}"/>
                </c:ext>
              </c:extLst>
            </c:dLbl>
            <c:dLbl>
              <c:idx val="4"/>
              <c:layout>
                <c:manualLayout>
                  <c:x val="1.0802469135802526E-2"/>
                  <c:y val="-5.61206532178903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0C7-410B-A725-872ADC7C3343}"/>
                </c:ext>
              </c:extLst>
            </c:dLbl>
            <c:dLbl>
              <c:idx val="5"/>
              <c:layout>
                <c:manualLayout>
                  <c:x val="1.2345679012345723E-2"/>
                  <c:y val="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0C7-410B-A725-872ADC7C33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БГД</c:v>
                </c:pt>
                <c:pt idx="1">
                  <c:v>СХД</c:v>
                </c:pt>
                <c:pt idx="2">
                  <c:v>ЧД</c:v>
                </c:pt>
                <c:pt idx="3">
                  <c:v>УБ</c:v>
                </c:pt>
                <c:pt idx="4">
                  <c:v>СБД</c:v>
                </c:pt>
                <c:pt idx="5">
                  <c:v>БЗД</c:v>
                </c:pt>
                <c:pt idx="6">
                  <c:v>ХУД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2.8</c:v>
                </c:pt>
                <c:pt idx="1">
                  <c:v>2.1</c:v>
                </c:pt>
                <c:pt idx="2">
                  <c:v>1.6</c:v>
                </c:pt>
                <c:pt idx="3">
                  <c:v>1.5</c:v>
                </c:pt>
                <c:pt idx="4">
                  <c:v>1.7</c:v>
                </c:pt>
                <c:pt idx="5">
                  <c:v>0.8</c:v>
                </c:pt>
                <c:pt idx="6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0C7-410B-A725-872ADC7C33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423040"/>
        <c:axId val="108424576"/>
      </c:barChart>
      <c:catAx>
        <c:axId val="108423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08424576"/>
        <c:crosses val="autoZero"/>
        <c:auto val="1"/>
        <c:lblAlgn val="ctr"/>
        <c:lblOffset val="100"/>
        <c:noMultiLvlLbl val="0"/>
      </c:catAx>
      <c:valAx>
        <c:axId val="1084245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0842304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b="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>
                <a:solidFill>
                  <a:srgbClr val="7030A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3A05-4410-A064-BA1DA68C1572}"/>
              </c:ext>
            </c:extLst>
          </c:dPt>
          <c:dLbls>
            <c:dLbl>
              <c:idx val="0"/>
              <c:layout>
                <c:manualLayout>
                  <c:x val="-3.212185282395327E-4"/>
                  <c:y val="2.1887938544792027E-2"/>
                </c:manualLayout>
              </c:layout>
              <c:spPr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c:spPr>
              <c:txPr>
                <a:bodyPr/>
                <a:lstStyle/>
                <a:p>
                  <a:pPr>
                    <a:defRPr sz="800" b="0">
                      <a:latin typeface="Arial" pitchFamily="34" charset="0"/>
                      <a:cs typeface="Arial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A05-4410-A064-BA1DA68C1572}"/>
                </c:ext>
              </c:extLst>
            </c:dLbl>
            <c:dLbl>
              <c:idx val="1"/>
              <c:layout>
                <c:manualLayout>
                  <c:x val="2.1640784485273323E-3"/>
                  <c:y val="-2.547656708638585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A05-4410-A064-BA1DA68C1572}"/>
                </c:ext>
              </c:extLst>
            </c:dLbl>
            <c:dLbl>
              <c:idx val="2"/>
              <c:layout>
                <c:manualLayout>
                  <c:x val="8.0848400894332746E-4"/>
                  <c:y val="-2.801878848766560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A05-4410-A064-BA1DA68C1572}"/>
                </c:ext>
              </c:extLst>
            </c:dLbl>
            <c:dLbl>
              <c:idx val="3"/>
              <c:layout>
                <c:manualLayout>
                  <c:x val="7.1385000486050496E-3"/>
                  <c:y val="5.526801699439434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A05-4410-A064-BA1DA68C1572}"/>
                </c:ext>
              </c:extLst>
            </c:dLbl>
            <c:dLbl>
              <c:idx val="4"/>
              <c:layout>
                <c:manualLayout>
                  <c:x val="-1.652814231554404E-3"/>
                  <c:y val="8.027683832148195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628086419753084"/>
                      <c:h val="0.1217537571562118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3A05-4410-A064-BA1DA68C1572}"/>
                </c:ext>
              </c:extLst>
            </c:dLbl>
            <c:dLbl>
              <c:idx val="5"/>
              <c:layout>
                <c:manualLayout>
                  <c:x val="1.150408282298046E-2"/>
                  <c:y val="1.854632925633750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A05-4410-A064-BA1DA68C1572}"/>
                </c:ext>
              </c:extLst>
            </c:dLbl>
            <c:dLbl>
              <c:idx val="6"/>
              <c:layout>
                <c:manualLayout>
                  <c:x val="-1.0167687372411782E-2"/>
                  <c:y val="3.194436189602080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A05-4410-A064-BA1DA68C15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Холангит-1</c:v>
                </c:pt>
                <c:pt idx="1">
                  <c:v>Хатгаа-1</c:v>
                </c:pt>
                <c:pt idx="2">
                  <c:v>Зүрхний төрөлхийн гажиг-1</c:v>
                </c:pt>
                <c:pt idx="3">
                  <c:v>Барилга байгууламжаас ойчих-1</c:v>
                </c:pt>
                <c:pt idx="4">
                  <c:v>Байгалийн тогтсон ус руу унаж живэх-1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</c:v>
                </c:pt>
                <c:pt idx="1">
                  <c:v>0.2</c:v>
                </c:pt>
                <c:pt idx="2">
                  <c:v>0.2</c:v>
                </c:pt>
                <c:pt idx="3">
                  <c:v>0.2</c:v>
                </c:pt>
                <c:pt idx="4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A05-4410-A064-BA1DA68C15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798993875765534E-2"/>
          <c:y val="3.6443293946503995E-2"/>
          <c:w val="0.93313927772917671"/>
          <c:h val="0.848331725204116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7030A0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A89-48AD-9886-E6E0FECC33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Шүүх эмнэлэг</c:v>
                </c:pt>
                <c:pt idx="1">
                  <c:v>ЭХЭМҮТ</c:v>
                </c:pt>
                <c:pt idx="2">
                  <c:v>БЗНЭ</c:v>
                </c:pt>
                <c:pt idx="3">
                  <c:v>УГТЭ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89-48AD-9886-E6E0FECC33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665088"/>
        <c:axId val="106666624"/>
      </c:barChart>
      <c:catAx>
        <c:axId val="106665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06666624"/>
        <c:crosses val="autoZero"/>
        <c:auto val="1"/>
        <c:lblAlgn val="ctr"/>
        <c:lblOffset val="100"/>
        <c:noMultiLvlLbl val="0"/>
      </c:catAx>
      <c:valAx>
        <c:axId val="1066666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06665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7030A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1-р сар</c:v>
                </c:pt>
                <c:pt idx="1">
                  <c:v>2-р сар</c:v>
                </c:pt>
                <c:pt idx="2">
                  <c:v>3-р сар</c:v>
                </c:pt>
                <c:pt idx="3">
                  <c:v>4-р сар</c:v>
                </c:pt>
                <c:pt idx="4">
                  <c:v>5-р сар</c:v>
                </c:pt>
                <c:pt idx="5">
                  <c:v>6 сар</c:v>
                </c:pt>
                <c:pt idx="6">
                  <c:v>7 сар</c:v>
                </c:pt>
                <c:pt idx="7">
                  <c:v>8 сар</c:v>
                </c:pt>
                <c:pt idx="8">
                  <c:v>9 сар</c:v>
                </c:pt>
                <c:pt idx="9">
                  <c:v>10 сар</c:v>
                </c:pt>
                <c:pt idx="10">
                  <c:v>11 сар</c:v>
                </c:pt>
                <c:pt idx="11">
                  <c:v>12 сар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2">
                  <c:v>1</c:v>
                </c:pt>
                <c:pt idx="4">
                  <c:v>1</c:v>
                </c:pt>
                <c:pt idx="7">
                  <c:v>3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35-450B-AB36-26BFBE4CE4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844160"/>
        <c:axId val="106845696"/>
      </c:barChart>
      <c:catAx>
        <c:axId val="1068441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06845696"/>
        <c:crosses val="autoZero"/>
        <c:auto val="1"/>
        <c:lblAlgn val="ctr"/>
        <c:lblOffset val="100"/>
        <c:noMultiLvlLbl val="0"/>
      </c:catAx>
      <c:valAx>
        <c:axId val="1068456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68441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FFFF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Поликлиник</c:v>
                </c:pt>
                <c:pt idx="1">
                  <c:v>СА-2</c:v>
                </c:pt>
                <c:pt idx="2">
                  <c:v>СА-1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0E-4598-9122-2F21A99BAF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4557568"/>
        <c:axId val="164559104"/>
      </c:barChart>
      <c:catAx>
        <c:axId val="164557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64559104"/>
        <c:crosses val="autoZero"/>
        <c:auto val="1"/>
        <c:lblAlgn val="ctr"/>
        <c:lblOffset val="100"/>
        <c:noMultiLvlLbl val="0"/>
      </c:catAx>
      <c:valAx>
        <c:axId val="1645591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6455756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294522212501215E-2"/>
          <c:y val="1.92224284643953E-3"/>
          <c:w val="0.92116226791094513"/>
          <c:h val="0.805825633130461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322B-4D98-9D52-5511E918C49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22B-4D98-9D52-5511E918C490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322B-4D98-9D52-5511E918C490}"/>
              </c:ext>
            </c:extLst>
          </c:dPt>
          <c:dLbls>
            <c:dLbl>
              <c:idx val="2"/>
              <c:layout>
                <c:manualLayout>
                  <c:x val="-1.1316741696017772E-16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22B-4D98-9D52-5511E918C4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2022</c:v>
                </c:pt>
                <c:pt idx="1">
                  <c:v>2023</c:v>
                </c:pt>
                <c:pt idx="2">
                  <c:v>УБ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90</c:v>
                </c:pt>
                <c:pt idx="1">
                  <c:v>88.9</c:v>
                </c:pt>
                <c:pt idx="2">
                  <c:v>91.3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22B-4D98-9D52-5511E918C4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8587264"/>
        <c:axId val="163041280"/>
      </c:barChart>
      <c:catAx>
        <c:axId val="108587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3041280"/>
        <c:crosses val="autoZero"/>
        <c:auto val="1"/>
        <c:lblAlgn val="ctr"/>
        <c:lblOffset val="100"/>
        <c:noMultiLvlLbl val="0"/>
      </c:catAx>
      <c:valAx>
        <c:axId val="1630412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8587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144235442791872E-2"/>
          <c:y val="3.4528342366033485E-2"/>
          <c:w val="0.93713971517449546"/>
          <c:h val="0.810661068152788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Бодит тоо</c:v>
                </c:pt>
              </c:strCache>
            </c:strRef>
          </c:tx>
          <c:spPr>
            <a:solidFill>
              <a:srgbClr val="00FF0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6.0060060060060198E-3"/>
                  <c:y val="-2.5641025641025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91D-44B4-83EA-EBBB851C2F96}"/>
                </c:ext>
              </c:extLst>
            </c:dLbl>
            <c:dLbl>
              <c:idx val="2"/>
              <c:layout>
                <c:manualLayout>
                  <c:x val="4.5045045045044906E-3"/>
                  <c:y val="-1.5384615384615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91D-44B4-83EA-EBBB851C2F96}"/>
                </c:ext>
              </c:extLst>
            </c:dLbl>
            <c:dLbl>
              <c:idx val="15"/>
              <c:layout>
                <c:manualLayout>
                  <c:x val="6.006006006006006E-3"/>
                  <c:y val="-2.05128205128205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91D-44B4-83EA-EBBB851C2F96}"/>
                </c:ext>
              </c:extLst>
            </c:dLbl>
            <c:dLbl>
              <c:idx val="18"/>
              <c:layout>
                <c:manualLayout>
                  <c:x val="0"/>
                  <c:y val="-2.564102564102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91D-44B4-83EA-EBBB851C2F96}"/>
                </c:ext>
              </c:extLst>
            </c:dLbl>
            <c:dLbl>
              <c:idx val="40"/>
              <c:layout>
                <c:manualLayout>
                  <c:x val="1.1010883812341616E-16"/>
                  <c:y val="-1.282051282051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91D-44B4-83EA-EBBB851C2F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Sheet1!$A$3:$A$43</c:f>
              <c:strCache>
                <c:ptCount val="41"/>
                <c:pt idx="0">
                  <c:v>1х</c:v>
                </c:pt>
                <c:pt idx="1">
                  <c:v>2х</c:v>
                </c:pt>
                <c:pt idx="2">
                  <c:v>3х</c:v>
                </c:pt>
                <c:pt idx="3">
                  <c:v>4х</c:v>
                </c:pt>
                <c:pt idx="4">
                  <c:v>5х</c:v>
                </c:pt>
                <c:pt idx="5">
                  <c:v>6х</c:v>
                </c:pt>
                <c:pt idx="6">
                  <c:v>7х</c:v>
                </c:pt>
                <c:pt idx="7">
                  <c:v>8х</c:v>
                </c:pt>
                <c:pt idx="8">
                  <c:v>9х</c:v>
                </c:pt>
                <c:pt idx="9">
                  <c:v>10х</c:v>
                </c:pt>
                <c:pt idx="10">
                  <c:v>11х</c:v>
                </c:pt>
                <c:pt idx="11">
                  <c:v>12х</c:v>
                </c:pt>
                <c:pt idx="12">
                  <c:v>13х</c:v>
                </c:pt>
                <c:pt idx="13">
                  <c:v>14х</c:v>
                </c:pt>
                <c:pt idx="14">
                  <c:v>15х</c:v>
                </c:pt>
                <c:pt idx="15">
                  <c:v>16х</c:v>
                </c:pt>
                <c:pt idx="16">
                  <c:v>17х</c:v>
                </c:pt>
                <c:pt idx="17">
                  <c:v>18х</c:v>
                </c:pt>
                <c:pt idx="18">
                  <c:v>19х</c:v>
                </c:pt>
                <c:pt idx="19">
                  <c:v>20х</c:v>
                </c:pt>
                <c:pt idx="20">
                  <c:v>21х</c:v>
                </c:pt>
                <c:pt idx="21">
                  <c:v>22х</c:v>
                </c:pt>
                <c:pt idx="22">
                  <c:v>23х</c:v>
                </c:pt>
                <c:pt idx="23">
                  <c:v>24х</c:v>
                </c:pt>
                <c:pt idx="24">
                  <c:v>25х</c:v>
                </c:pt>
                <c:pt idx="25">
                  <c:v>26х</c:v>
                </c:pt>
                <c:pt idx="26">
                  <c:v>27х</c:v>
                </c:pt>
                <c:pt idx="27">
                  <c:v>28х</c:v>
                </c:pt>
                <c:pt idx="28">
                  <c:v>29х</c:v>
                </c:pt>
                <c:pt idx="29">
                  <c:v>30х</c:v>
                </c:pt>
                <c:pt idx="30">
                  <c:v>31х</c:v>
                </c:pt>
                <c:pt idx="31">
                  <c:v>32х</c:v>
                </c:pt>
                <c:pt idx="32">
                  <c:v>33х</c:v>
                </c:pt>
                <c:pt idx="33">
                  <c:v>35х</c:v>
                </c:pt>
                <c:pt idx="34">
                  <c:v>36х</c:v>
                </c:pt>
                <c:pt idx="35">
                  <c:v>37х</c:v>
                </c:pt>
                <c:pt idx="36">
                  <c:v>39х</c:v>
                </c:pt>
                <c:pt idx="37">
                  <c:v>41х</c:v>
                </c:pt>
                <c:pt idx="38">
                  <c:v>43х</c:v>
                </c:pt>
                <c:pt idx="39">
                  <c:v>БЗД</c:v>
                </c:pt>
                <c:pt idx="40">
                  <c:v>УБ</c:v>
                </c:pt>
              </c:strCache>
            </c:strRef>
          </c:cat>
          <c:val>
            <c:numRef>
              <c:f>Sheet1!$B$3:$B$43</c:f>
              <c:numCache>
                <c:formatCode>General</c:formatCode>
                <c:ptCount val="41"/>
                <c:pt idx="0">
                  <c:v>100</c:v>
                </c:pt>
                <c:pt idx="1">
                  <c:v>92.9</c:v>
                </c:pt>
                <c:pt idx="2">
                  <c:v>90.9</c:v>
                </c:pt>
                <c:pt idx="3">
                  <c:v>100</c:v>
                </c:pt>
                <c:pt idx="4">
                  <c:v>87.5</c:v>
                </c:pt>
                <c:pt idx="5">
                  <c:v>94.4</c:v>
                </c:pt>
                <c:pt idx="6">
                  <c:v>100</c:v>
                </c:pt>
                <c:pt idx="7">
                  <c:v>98</c:v>
                </c:pt>
                <c:pt idx="8">
                  <c:v>96</c:v>
                </c:pt>
                <c:pt idx="9">
                  <c:v>92.3</c:v>
                </c:pt>
                <c:pt idx="10">
                  <c:v>81.8</c:v>
                </c:pt>
                <c:pt idx="11">
                  <c:v>100</c:v>
                </c:pt>
                <c:pt idx="12">
                  <c:v>85.2</c:v>
                </c:pt>
                <c:pt idx="13">
                  <c:v>96.7</c:v>
                </c:pt>
                <c:pt idx="14">
                  <c:v>93.3</c:v>
                </c:pt>
                <c:pt idx="15">
                  <c:v>94.7</c:v>
                </c:pt>
                <c:pt idx="16">
                  <c:v>90</c:v>
                </c:pt>
                <c:pt idx="17">
                  <c:v>93.8</c:v>
                </c:pt>
                <c:pt idx="18">
                  <c:v>96.2</c:v>
                </c:pt>
                <c:pt idx="19">
                  <c:v>57.1</c:v>
                </c:pt>
                <c:pt idx="20">
                  <c:v>100</c:v>
                </c:pt>
                <c:pt idx="21">
                  <c:v>93.8</c:v>
                </c:pt>
                <c:pt idx="22">
                  <c:v>73.3</c:v>
                </c:pt>
                <c:pt idx="23">
                  <c:v>100</c:v>
                </c:pt>
                <c:pt idx="24">
                  <c:v>100</c:v>
                </c:pt>
                <c:pt idx="25">
                  <c:v>64.3</c:v>
                </c:pt>
                <c:pt idx="26">
                  <c:v>100</c:v>
                </c:pt>
                <c:pt idx="27">
                  <c:v>83.3</c:v>
                </c:pt>
                <c:pt idx="28">
                  <c:v>60</c:v>
                </c:pt>
                <c:pt idx="29">
                  <c:v>88.9</c:v>
                </c:pt>
                <c:pt idx="30">
                  <c:v>81.8</c:v>
                </c:pt>
                <c:pt idx="31">
                  <c:v>73.3</c:v>
                </c:pt>
                <c:pt idx="32">
                  <c:v>50</c:v>
                </c:pt>
                <c:pt idx="33">
                  <c:v>76.2</c:v>
                </c:pt>
                <c:pt idx="34">
                  <c:v>76.5</c:v>
                </c:pt>
                <c:pt idx="35">
                  <c:v>100</c:v>
                </c:pt>
                <c:pt idx="36">
                  <c:v>100</c:v>
                </c:pt>
                <c:pt idx="37">
                  <c:v>88</c:v>
                </c:pt>
                <c:pt idx="38">
                  <c:v>95</c:v>
                </c:pt>
                <c:pt idx="39">
                  <c:v>88.9</c:v>
                </c:pt>
                <c:pt idx="40">
                  <c:v>91.3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09-439E-B57D-FED2D600F0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9028608"/>
        <c:axId val="169038592"/>
      </c:barChart>
      <c:catAx>
        <c:axId val="169028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pPr>
            <a:endParaRPr lang="en-US"/>
          </a:p>
        </c:txPr>
        <c:crossAx val="169038592"/>
        <c:crosses val="autoZero"/>
        <c:auto val="1"/>
        <c:lblAlgn val="ctr"/>
        <c:lblOffset val="100"/>
        <c:noMultiLvlLbl val="0"/>
      </c:catAx>
      <c:valAx>
        <c:axId val="1690385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902860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975308641975308E-2"/>
          <c:y val="1.6836195965366927E-2"/>
          <c:w val="0.96604938271604934"/>
          <c:h val="0.862326757863464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FFFF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2022</c:v>
                </c:pt>
                <c:pt idx="1">
                  <c:v>2023</c:v>
                </c:pt>
                <c:pt idx="2">
                  <c:v>УБ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16.100000000000001</c:v>
                </c:pt>
                <c:pt idx="1">
                  <c:v>49.3</c:v>
                </c:pt>
                <c:pt idx="2">
                  <c:v>25.4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32-413F-86D1-90D1DB0323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3225984"/>
        <c:axId val="163227520"/>
      </c:barChart>
      <c:catAx>
        <c:axId val="163225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63227520"/>
        <c:crosses val="autoZero"/>
        <c:auto val="1"/>
        <c:lblAlgn val="ctr"/>
        <c:lblOffset val="100"/>
        <c:noMultiLvlLbl val="0"/>
      </c:catAx>
      <c:valAx>
        <c:axId val="16322752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6322598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FFFF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Поликлиник</c:v>
                </c:pt>
                <c:pt idx="1">
                  <c:v>СА-2</c:v>
                </c:pt>
                <c:pt idx="2">
                  <c:v>СА-1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0E-4598-9122-2F21A99BAF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4557568"/>
        <c:axId val="164559104"/>
      </c:barChart>
      <c:catAx>
        <c:axId val="164557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64559104"/>
        <c:crosses val="autoZero"/>
        <c:auto val="1"/>
        <c:lblAlgn val="ctr"/>
        <c:lblOffset val="100"/>
        <c:noMultiLvlLbl val="0"/>
      </c:catAx>
      <c:valAx>
        <c:axId val="1645591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6455756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975308641975308E-2"/>
          <c:y val="1.6836195965366927E-2"/>
          <c:w val="0.96604938271604934"/>
          <c:h val="0.862326757863464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FFFF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2022</c:v>
                </c:pt>
                <c:pt idx="1">
                  <c:v>2023</c:v>
                </c:pt>
                <c:pt idx="2">
                  <c:v>УБ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5.8</c:v>
                </c:pt>
                <c:pt idx="1">
                  <c:v>5.7</c:v>
                </c:pt>
                <c:pt idx="2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32-413F-86D1-90D1DB0323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3225984"/>
        <c:axId val="163227520"/>
      </c:barChart>
      <c:catAx>
        <c:axId val="163225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63227520"/>
        <c:crosses val="autoZero"/>
        <c:auto val="1"/>
        <c:lblAlgn val="ctr"/>
        <c:lblOffset val="100"/>
        <c:noMultiLvlLbl val="0"/>
      </c:catAx>
      <c:valAx>
        <c:axId val="16322752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6322598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975308641975308E-2"/>
          <c:y val="1.6287748513742949E-2"/>
          <c:w val="0.96604938271604934"/>
          <c:h val="0.8668115321534476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7030A0"/>
              </a:solidFill>
            </a:ln>
          </c:spPr>
          <c:invertIfNegative val="0"/>
          <c:dLbls>
            <c:dLbl>
              <c:idx val="0"/>
              <c:layout>
                <c:manualLayout>
                  <c:x val="-1.2345679012345678E-2"/>
                  <c:y val="-0.361397154031361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9E2-4EB2-900D-183F55440C85}"/>
                </c:ext>
              </c:extLst>
            </c:dLbl>
            <c:dLbl>
              <c:idx val="1"/>
              <c:layout>
                <c:manualLayout>
                  <c:x val="0"/>
                  <c:y val="-0.424625023752966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9E2-4EB2-900D-183F55440C85}"/>
                </c:ext>
              </c:extLst>
            </c:dLbl>
            <c:dLbl>
              <c:idx val="2"/>
              <c:layout>
                <c:manualLayout>
                  <c:x val="7.7159278701273452E-3"/>
                  <c:y val="-0.391084182767815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9E2-4EB2-900D-183F55440C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2022</c:v>
                </c:pt>
                <c:pt idx="1">
                  <c:v>2023</c:v>
                </c:pt>
                <c:pt idx="2">
                  <c:v>УБ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9.8000000000000007</c:v>
                </c:pt>
                <c:pt idx="1">
                  <c:v>12</c:v>
                </c:pt>
                <c:pt idx="2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9E2-4EB2-900D-183F55440C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4555648"/>
        <c:axId val="104557184"/>
      </c:barChart>
      <c:catAx>
        <c:axId val="1045556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04557184"/>
        <c:crosses val="autoZero"/>
        <c:auto val="1"/>
        <c:lblAlgn val="ctr"/>
        <c:lblOffset val="100"/>
        <c:noMultiLvlLbl val="0"/>
      </c:catAx>
      <c:valAx>
        <c:axId val="1045571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04555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6975308641975308E-2"/>
          <c:y val="1.6836195965366927E-2"/>
          <c:w val="0.96604938271604934"/>
          <c:h val="0.814712139714796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23456790123457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BBF-43CE-956B-DF89C371BB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СХД</c:v>
                </c:pt>
                <c:pt idx="1">
                  <c:v>СБД</c:v>
                </c:pt>
                <c:pt idx="2">
                  <c:v>БЗД</c:v>
                </c:pt>
                <c:pt idx="3">
                  <c:v>УБ</c:v>
                </c:pt>
                <c:pt idx="4">
                  <c:v>ЧД</c:v>
                </c:pt>
                <c:pt idx="5">
                  <c:v>БГД</c:v>
                </c:pt>
                <c:pt idx="6">
                  <c:v>ХУД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2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BF-43CE-956B-DF89C371BBE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rgbClr val="7030A0"/>
              </a:solidFill>
            </a:ln>
          </c:spPr>
          <c:invertIfNegative val="0"/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7BBF-43CE-956B-DF89C371BBE4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7030A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42A7-4F3E-9685-68A2882666EA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7BBF-43CE-956B-DF89C371BBE4}"/>
              </c:ext>
            </c:extLst>
          </c:dPt>
          <c:dLbls>
            <c:dLbl>
              <c:idx val="1"/>
              <c:layout>
                <c:manualLayout>
                  <c:x val="1.5432098765431816E-3"/>
                  <c:y val="6.4304172298213006E-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BBF-43CE-956B-DF89C371BB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СХД</c:v>
                </c:pt>
                <c:pt idx="1">
                  <c:v>СБД</c:v>
                </c:pt>
                <c:pt idx="2">
                  <c:v>БЗД</c:v>
                </c:pt>
                <c:pt idx="3">
                  <c:v>УБ</c:v>
                </c:pt>
                <c:pt idx="4">
                  <c:v>ЧД</c:v>
                </c:pt>
                <c:pt idx="5">
                  <c:v>БГД</c:v>
                </c:pt>
                <c:pt idx="6">
                  <c:v>ХУД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6.4</c:v>
                </c:pt>
                <c:pt idx="1">
                  <c:v>4.5</c:v>
                </c:pt>
                <c:pt idx="2">
                  <c:v>5.7</c:v>
                </c:pt>
                <c:pt idx="3">
                  <c:v>4.8</c:v>
                </c:pt>
                <c:pt idx="4">
                  <c:v>6.3</c:v>
                </c:pt>
                <c:pt idx="5">
                  <c:v>3.7</c:v>
                </c:pt>
                <c:pt idx="6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BBF-43CE-956B-DF89C371BB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3421184"/>
        <c:axId val="163431168"/>
      </c:barChart>
      <c:catAx>
        <c:axId val="1634211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63431168"/>
        <c:crosses val="autoZero"/>
        <c:auto val="1"/>
        <c:lblAlgn val="ctr"/>
        <c:lblOffset val="100"/>
        <c:noMultiLvlLbl val="0"/>
      </c:catAx>
      <c:valAx>
        <c:axId val="1634311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6342118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975308641975308E-2"/>
          <c:y val="3.3672391930733854E-2"/>
          <c:w val="0.96604938271604934"/>
          <c:h val="0.853094910409121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7030A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1-р сар</c:v>
                </c:pt>
                <c:pt idx="1">
                  <c:v>2-р сар</c:v>
                </c:pt>
                <c:pt idx="2">
                  <c:v>3-р сар</c:v>
                </c:pt>
                <c:pt idx="3">
                  <c:v>4-р сар</c:v>
                </c:pt>
                <c:pt idx="4">
                  <c:v>5-р сар</c:v>
                </c:pt>
                <c:pt idx="5">
                  <c:v>6-р сар</c:v>
                </c:pt>
                <c:pt idx="6">
                  <c:v>7-р сар</c:v>
                </c:pt>
                <c:pt idx="7">
                  <c:v>8-р сар</c:v>
                </c:pt>
                <c:pt idx="8">
                  <c:v>9-Р САР</c:v>
                </c:pt>
                <c:pt idx="9">
                  <c:v>10-Р САР</c:v>
                </c:pt>
                <c:pt idx="10">
                  <c:v>11 сар</c:v>
                </c:pt>
                <c:pt idx="11">
                  <c:v>12 САР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</c:v>
                </c:pt>
                <c:pt idx="1">
                  <c:v>2</c:v>
                </c:pt>
                <c:pt idx="2">
                  <c:v>7</c:v>
                </c:pt>
                <c:pt idx="3">
                  <c:v>4</c:v>
                </c:pt>
                <c:pt idx="5">
                  <c:v>3</c:v>
                </c:pt>
                <c:pt idx="6">
                  <c:v>1</c:v>
                </c:pt>
                <c:pt idx="7">
                  <c:v>5</c:v>
                </c:pt>
                <c:pt idx="8">
                  <c:v>7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8D-4B99-B113-AEE99160C8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4830592"/>
        <c:axId val="164832384"/>
      </c:barChart>
      <c:catAx>
        <c:axId val="1648305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64832384"/>
        <c:crosses val="autoZero"/>
        <c:auto val="1"/>
        <c:lblAlgn val="ctr"/>
        <c:lblOffset val="100"/>
        <c:noMultiLvlLbl val="0"/>
      </c:catAx>
      <c:valAx>
        <c:axId val="16483238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648305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7030A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3 төрөх-23</c:v>
                </c:pt>
                <c:pt idx="1">
                  <c:v>ЭХЭМҮТ-8</c:v>
                </c:pt>
                <c:pt idx="2">
                  <c:v>1-р төрөх-1</c:v>
                </c:pt>
                <c:pt idx="3">
                  <c:v>ЭНҮТ-1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0.69</c:v>
                </c:pt>
                <c:pt idx="1">
                  <c:v>0.25</c:v>
                </c:pt>
                <c:pt idx="2">
                  <c:v>0.03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AE-435B-AA42-D35756E7F7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4918016"/>
        <c:axId val="164919552"/>
      </c:barChart>
      <c:catAx>
        <c:axId val="164918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64919552"/>
        <c:crosses val="autoZero"/>
        <c:auto val="1"/>
        <c:lblAlgn val="ctr"/>
        <c:lblOffset val="100"/>
        <c:noMultiLvlLbl val="0"/>
      </c:catAx>
      <c:valAx>
        <c:axId val="164919552"/>
        <c:scaling>
          <c:orientation val="minMax"/>
        </c:scaling>
        <c:delete val="1"/>
        <c:axPos val="l"/>
        <c:majorGridlines/>
        <c:numFmt formatCode="0%" sourceLinked="1"/>
        <c:majorTickMark val="out"/>
        <c:minorTickMark val="none"/>
        <c:tickLblPos val="none"/>
        <c:crossAx val="1649180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FFFF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Поликлиник</c:v>
                </c:pt>
                <c:pt idx="1">
                  <c:v>СА-2</c:v>
                </c:pt>
                <c:pt idx="2">
                  <c:v>СА-1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13</c:v>
                </c:pt>
                <c:pt idx="1">
                  <c:v>11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0E-4598-9122-2F21A99BAF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4557568"/>
        <c:axId val="164559104"/>
      </c:barChart>
      <c:catAx>
        <c:axId val="164557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64559104"/>
        <c:crosses val="autoZero"/>
        <c:auto val="1"/>
        <c:lblAlgn val="ctr"/>
        <c:lblOffset val="100"/>
        <c:noMultiLvlLbl val="0"/>
      </c:catAx>
      <c:valAx>
        <c:axId val="1645591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6455756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975308641975308E-2"/>
          <c:y val="3.3672391930733854E-2"/>
          <c:w val="0.96604938271604934"/>
          <c:h val="0.836726239255601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0070C0"/>
              </a:solidFill>
            </a:ln>
          </c:spPr>
          <c:invertIfNegative val="0"/>
          <c:dLbls>
            <c:dLbl>
              <c:idx val="0"/>
              <c:layout>
                <c:manualLayout>
                  <c:x val="-3.0864197530864404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0.3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40D-48C3-B1AC-8687D32584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2022</c:v>
                </c:pt>
                <c:pt idx="1">
                  <c:v>2023</c:v>
                </c:pt>
                <c:pt idx="2">
                  <c:v>УБ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0.3</c:v>
                </c:pt>
                <c:pt idx="1">
                  <c:v>0.3</c:v>
                </c:pt>
                <c:pt idx="2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0D-48C3-B1AC-8687D32584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5034624"/>
        <c:axId val="165048704"/>
      </c:barChart>
      <c:catAx>
        <c:axId val="1650346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65048704"/>
        <c:crosses val="autoZero"/>
        <c:auto val="1"/>
        <c:lblAlgn val="ctr"/>
        <c:lblOffset val="100"/>
        <c:noMultiLvlLbl val="0"/>
      </c:catAx>
      <c:valAx>
        <c:axId val="1650487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6503462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6975308641975308E-2"/>
          <c:y val="1.9642228626261415E-2"/>
          <c:w val="0.96604938271604934"/>
          <c:h val="0.772789348918672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1"/>
              <c:layout>
                <c:manualLayout>
                  <c:x val="-1.23456790123457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0A8-4F8A-99C1-EE84861F5326}"/>
                </c:ext>
              </c:extLst>
            </c:dLbl>
            <c:dLbl>
              <c:idx val="4"/>
              <c:layout>
                <c:manualLayout>
                  <c:x val="-1.5432098765432282E-3"/>
                  <c:y val="-2.572166891928634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0A8-4F8A-99C1-EE84861F5326}"/>
                </c:ext>
              </c:extLst>
            </c:dLbl>
            <c:dLbl>
              <c:idx val="6"/>
              <c:layout>
                <c:manualLayout>
                  <c:x val="-2.3148148148148147E-2"/>
                  <c:y val="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0A8-4F8A-99C1-EE84861F53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СХД</c:v>
                </c:pt>
                <c:pt idx="1">
                  <c:v>БЗД</c:v>
                </c:pt>
                <c:pt idx="2">
                  <c:v>УБ</c:v>
                </c:pt>
                <c:pt idx="3">
                  <c:v>БГД</c:v>
                </c:pt>
                <c:pt idx="4">
                  <c:v>ЧД</c:v>
                </c:pt>
                <c:pt idx="5">
                  <c:v>ХУД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1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0A8-4F8A-99C1-EE84861F532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7030A0"/>
              </a:solidFill>
            </a:ln>
          </c:spPr>
          <c:invertIfNegative val="0"/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7030A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AD4B-48F9-9352-534780DFFF19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C0A8-4F8A-99C1-EE84861F5326}"/>
              </c:ext>
            </c:extLst>
          </c:dPt>
          <c:dLbls>
            <c:dLbl>
              <c:idx val="1"/>
              <c:layout>
                <c:manualLayout>
                  <c:x val="3.0864197530864022E-3"/>
                  <c:y val="-2.572166891928634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0A8-4F8A-99C1-EE84861F5326}"/>
                </c:ext>
              </c:extLst>
            </c:dLbl>
            <c:dLbl>
              <c:idx val="4"/>
              <c:layout>
                <c:manualLayout>
                  <c:x val="9.2592592592596057E-3"/>
                  <c:y val="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0A8-4F8A-99C1-EE84861F5326}"/>
                </c:ext>
              </c:extLst>
            </c:dLbl>
            <c:dLbl>
              <c:idx val="6"/>
              <c:layout>
                <c:manualLayout>
                  <c:x val="2.46913580246914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0A8-4F8A-99C1-EE84861F53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СХД</c:v>
                </c:pt>
                <c:pt idx="1">
                  <c:v>БЗД</c:v>
                </c:pt>
                <c:pt idx="2">
                  <c:v>УБ</c:v>
                </c:pt>
                <c:pt idx="3">
                  <c:v>БГД</c:v>
                </c:pt>
                <c:pt idx="4">
                  <c:v>ЧД</c:v>
                </c:pt>
                <c:pt idx="5">
                  <c:v>ХУД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0.4</c:v>
                </c:pt>
                <c:pt idx="1">
                  <c:v>0.3</c:v>
                </c:pt>
                <c:pt idx="2">
                  <c:v>0.2</c:v>
                </c:pt>
                <c:pt idx="3">
                  <c:v>0.2</c:v>
                </c:pt>
                <c:pt idx="4">
                  <c:v>0.3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0A8-4F8A-99C1-EE84861F53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6513408"/>
        <c:axId val="156514944"/>
      </c:barChart>
      <c:catAx>
        <c:axId val="1565134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56514944"/>
        <c:crosses val="autoZero"/>
        <c:auto val="1"/>
        <c:lblAlgn val="ctr"/>
        <c:lblOffset val="100"/>
        <c:noMultiLvlLbl val="0"/>
      </c:catAx>
      <c:valAx>
        <c:axId val="1565149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5651340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975308641975308E-2"/>
          <c:y val="3.3672391930733854E-2"/>
          <c:w val="0.96604938271604934"/>
          <c:h val="0.853094910409121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7030A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1-р сар</c:v>
                </c:pt>
                <c:pt idx="1">
                  <c:v>2-р сар</c:v>
                </c:pt>
                <c:pt idx="2">
                  <c:v>3-р сар</c:v>
                </c:pt>
                <c:pt idx="3">
                  <c:v>4-р сар</c:v>
                </c:pt>
                <c:pt idx="4">
                  <c:v>5-р сар</c:v>
                </c:pt>
                <c:pt idx="5">
                  <c:v>6-р сар</c:v>
                </c:pt>
                <c:pt idx="6">
                  <c:v>7-р сар</c:v>
                </c:pt>
                <c:pt idx="7">
                  <c:v>8-р сар</c:v>
                </c:pt>
                <c:pt idx="8">
                  <c:v>9-Р САР</c:v>
                </c:pt>
                <c:pt idx="9">
                  <c:v>10-Р САР</c:v>
                </c:pt>
                <c:pt idx="10">
                  <c:v>11 сар</c:v>
                </c:pt>
                <c:pt idx="11">
                  <c:v>12 САР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</c:v>
                </c:pt>
                <c:pt idx="1">
                  <c:v>1</c:v>
                </c:pt>
                <c:pt idx="2">
                  <c:v>3</c:v>
                </c:pt>
                <c:pt idx="3">
                  <c:v>1</c:v>
                </c:pt>
                <c:pt idx="4">
                  <c:v>6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DD-4FB2-A799-7E7767E339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6575232"/>
        <c:axId val="156576768"/>
      </c:barChart>
      <c:catAx>
        <c:axId val="1565752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56576768"/>
        <c:crosses val="autoZero"/>
        <c:auto val="1"/>
        <c:lblAlgn val="ctr"/>
        <c:lblOffset val="100"/>
        <c:noMultiLvlLbl val="0"/>
      </c:catAx>
      <c:valAx>
        <c:axId val="15657676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56575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FFFF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СА-2</c:v>
                </c:pt>
                <c:pt idx="1">
                  <c:v>Поликлиник</c:v>
                </c:pt>
                <c:pt idx="2">
                  <c:v>СА-1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10</c:v>
                </c:pt>
                <c:pt idx="1">
                  <c:v>5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0E-4598-9122-2F21A99BAF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4557568"/>
        <c:axId val="164559104"/>
      </c:barChart>
      <c:catAx>
        <c:axId val="164557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64559104"/>
        <c:crosses val="autoZero"/>
        <c:auto val="1"/>
        <c:lblAlgn val="ctr"/>
        <c:lblOffset val="100"/>
        <c:noMultiLvlLbl val="0"/>
      </c:catAx>
      <c:valAx>
        <c:axId val="1645591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6455756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FFFF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Поликлиник</c:v>
                </c:pt>
                <c:pt idx="1">
                  <c:v>СА-1</c:v>
                </c:pt>
                <c:pt idx="2">
                  <c:v>СА-2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15</c:v>
                </c:pt>
                <c:pt idx="1">
                  <c:v>14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0E-4598-9122-2F21A99BAF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4557568"/>
        <c:axId val="164559104"/>
      </c:barChart>
      <c:catAx>
        <c:axId val="164557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64559104"/>
        <c:crosses val="autoZero"/>
        <c:auto val="1"/>
        <c:lblAlgn val="ctr"/>
        <c:lblOffset val="100"/>
        <c:noMultiLvlLbl val="0"/>
      </c:catAx>
      <c:valAx>
        <c:axId val="1645591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6455756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518518518518517E-2"/>
          <c:y val="1.6836195965366927E-2"/>
          <c:w val="0.96604938271604934"/>
          <c:h val="0.862326757863464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FFFF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2022</c:v>
                </c:pt>
                <c:pt idx="1">
                  <c:v>2023</c:v>
                </c:pt>
                <c:pt idx="2">
                  <c:v>УБ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0.6</c:v>
                </c:pt>
                <c:pt idx="1">
                  <c:v>0.6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AB-4326-9935-5190A48E31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6633728"/>
        <c:axId val="156643712"/>
      </c:barChart>
      <c:catAx>
        <c:axId val="156633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56643712"/>
        <c:crosses val="autoZero"/>
        <c:auto val="1"/>
        <c:lblAlgn val="ctr"/>
        <c:lblOffset val="100"/>
        <c:noMultiLvlLbl val="0"/>
      </c:catAx>
      <c:valAx>
        <c:axId val="1566437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5663372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6975308641975308E-2"/>
          <c:y val="3.3672391930733854E-2"/>
          <c:w val="0.96604938271604934"/>
          <c:h val="0.811081531157015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Lbl>
              <c:idx val="1"/>
              <c:layout>
                <c:manualLayout>
                  <c:x val="-1.23456790123457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0C7-410B-A725-872ADC7C3343}"/>
                </c:ext>
              </c:extLst>
            </c:dLbl>
            <c:dLbl>
              <c:idx val="2"/>
              <c:layout>
                <c:manualLayout>
                  <c:x val="-1.38888888888890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0C7-410B-A725-872ADC7C33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СБД</c:v>
                </c:pt>
                <c:pt idx="1">
                  <c:v>СХД</c:v>
                </c:pt>
                <c:pt idx="2">
                  <c:v>БЗД</c:v>
                </c:pt>
                <c:pt idx="3">
                  <c:v>БГД</c:v>
                </c:pt>
                <c:pt idx="4">
                  <c:v>УБ</c:v>
                </c:pt>
                <c:pt idx="5">
                  <c:v>ЧД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2">
                  <c:v>9.8000000000000007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C7-410B-A725-872ADC7C334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20C7-410B-A725-872ADC7C3343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20C7-410B-A725-872ADC7C3343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20C7-410B-A725-872ADC7C3343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20C7-410B-A725-872ADC7C3343}"/>
              </c:ext>
            </c:extLst>
          </c:dPt>
          <c:dLbls>
            <c:dLbl>
              <c:idx val="0"/>
              <c:layout>
                <c:manualLayout>
                  <c:x val="1.851851851851858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0C7-410B-A725-872ADC7C3343}"/>
                </c:ext>
              </c:extLst>
            </c:dLbl>
            <c:dLbl>
              <c:idx val="1"/>
              <c:layout>
                <c:manualLayout>
                  <c:x val="-2.8291854240045545E-17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0C7-410B-A725-872ADC7C3343}"/>
                </c:ext>
              </c:extLst>
            </c:dLbl>
            <c:dLbl>
              <c:idx val="2"/>
              <c:layout>
                <c:manualLayout>
                  <c:x val="1.0802469135802585E-2"/>
                  <c:y val="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0C7-410B-A725-872ADC7C3343}"/>
                </c:ext>
              </c:extLst>
            </c:dLbl>
            <c:dLbl>
              <c:idx val="4"/>
              <c:layout>
                <c:manualLayout>
                  <c:x val="1.0802469135802526E-2"/>
                  <c:y val="-5.61206532178903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0C7-410B-A725-872ADC7C3343}"/>
                </c:ext>
              </c:extLst>
            </c:dLbl>
            <c:dLbl>
              <c:idx val="5"/>
              <c:layout>
                <c:manualLayout>
                  <c:x val="1.2345679012345723E-2"/>
                  <c:y val="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0C7-410B-A725-872ADC7C33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СБД</c:v>
                </c:pt>
                <c:pt idx="1">
                  <c:v>СХД</c:v>
                </c:pt>
                <c:pt idx="2">
                  <c:v>БЗД</c:v>
                </c:pt>
                <c:pt idx="3">
                  <c:v>БГД</c:v>
                </c:pt>
                <c:pt idx="4">
                  <c:v>УБ</c:v>
                </c:pt>
                <c:pt idx="5">
                  <c:v>ЧД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11.2</c:v>
                </c:pt>
                <c:pt idx="1">
                  <c:v>12.3</c:v>
                </c:pt>
                <c:pt idx="2">
                  <c:v>12</c:v>
                </c:pt>
                <c:pt idx="3">
                  <c:v>10.199999999999999</c:v>
                </c:pt>
                <c:pt idx="4">
                  <c:v>10.7</c:v>
                </c:pt>
                <c:pt idx="5">
                  <c:v>10</c:v>
                </c:pt>
                <c:pt idx="6">
                  <c:v>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0C7-410B-A725-872ADC7C33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423040"/>
        <c:axId val="108424576"/>
      </c:barChart>
      <c:catAx>
        <c:axId val="108423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08424576"/>
        <c:crosses val="autoZero"/>
        <c:auto val="1"/>
        <c:lblAlgn val="ctr"/>
        <c:lblOffset val="100"/>
        <c:noMultiLvlLbl val="0"/>
      </c:catAx>
      <c:valAx>
        <c:axId val="1084245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0842304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b="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1"/>
              <c:layout>
                <c:manualLayout>
                  <c:x val="-1.23456790123457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0A8-4F8A-99C1-EE84861F5326}"/>
                </c:ext>
              </c:extLst>
            </c:dLbl>
            <c:dLbl>
              <c:idx val="4"/>
              <c:layout>
                <c:manualLayout>
                  <c:x val="-1.5432098765432282E-3"/>
                  <c:y val="-2.572166891928634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0A8-4F8A-99C1-EE84861F5326}"/>
                </c:ext>
              </c:extLst>
            </c:dLbl>
            <c:dLbl>
              <c:idx val="6"/>
              <c:layout>
                <c:manualLayout>
                  <c:x val="-2.3148148148148147E-2"/>
                  <c:y val="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0A8-4F8A-99C1-EE84861F53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ЧД</c:v>
                </c:pt>
                <c:pt idx="1">
                  <c:v>БЗД</c:v>
                </c:pt>
                <c:pt idx="2">
                  <c:v>СХД</c:v>
                </c:pt>
                <c:pt idx="3">
                  <c:v>СБД</c:v>
                </c:pt>
                <c:pt idx="4">
                  <c:v>УБ</c:v>
                </c:pt>
                <c:pt idx="5">
                  <c:v>ХУД</c:v>
                </c:pt>
                <c:pt idx="6">
                  <c:v>БГД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1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0A8-4F8A-99C1-EE84861F532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7030A0"/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D011-4F1B-BA5D-3D80C466BDF3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solidFill>
                  <a:srgbClr val="7030A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C0A8-4F8A-99C1-EE84861F532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D011-4F1B-BA5D-3D80C466BDF3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C0A8-4F8A-99C1-EE84861F5326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7030A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6-C0A8-4F8A-99C1-EE84861F5326}"/>
              </c:ext>
            </c:extLst>
          </c:dPt>
          <c:dLbls>
            <c:dLbl>
              <c:idx val="1"/>
              <c:layout>
                <c:manualLayout>
                  <c:x val="3.0864197530864022E-3"/>
                  <c:y val="-2.572166891928634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0A8-4F8A-99C1-EE84861F5326}"/>
                </c:ext>
              </c:extLst>
            </c:dLbl>
            <c:dLbl>
              <c:idx val="4"/>
              <c:layout>
                <c:manualLayout>
                  <c:x val="1.5432098765430968E-3"/>
                  <c:y val="2.80603266089443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0A8-4F8A-99C1-EE84861F5326}"/>
                </c:ext>
              </c:extLst>
            </c:dLbl>
            <c:dLbl>
              <c:idx val="6"/>
              <c:layout>
                <c:manualLayout>
                  <c:x val="3.0864197530864196E-3"/>
                  <c:y val="5.61206532178887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0A8-4F8A-99C1-EE84861F53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ЧД</c:v>
                </c:pt>
                <c:pt idx="1">
                  <c:v>БЗД</c:v>
                </c:pt>
                <c:pt idx="2">
                  <c:v>СХД</c:v>
                </c:pt>
                <c:pt idx="3">
                  <c:v>СБД</c:v>
                </c:pt>
                <c:pt idx="4">
                  <c:v>УБ</c:v>
                </c:pt>
                <c:pt idx="5">
                  <c:v>ХУД</c:v>
                </c:pt>
                <c:pt idx="6">
                  <c:v>БГД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0.6</c:v>
                </c:pt>
                <c:pt idx="1">
                  <c:v>0.6</c:v>
                </c:pt>
                <c:pt idx="2">
                  <c:v>0.6</c:v>
                </c:pt>
                <c:pt idx="3">
                  <c:v>0.6</c:v>
                </c:pt>
                <c:pt idx="4">
                  <c:v>0.5</c:v>
                </c:pt>
                <c:pt idx="5">
                  <c:v>0.2</c:v>
                </c:pt>
                <c:pt idx="6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0A8-4F8A-99C1-EE84861F53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6513408"/>
        <c:axId val="156514944"/>
      </c:barChart>
      <c:catAx>
        <c:axId val="1565134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56514944"/>
        <c:crosses val="autoZero"/>
        <c:auto val="1"/>
        <c:lblAlgn val="ctr"/>
        <c:lblOffset val="100"/>
        <c:noMultiLvlLbl val="0"/>
      </c:catAx>
      <c:valAx>
        <c:axId val="1565149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5651340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7030A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1-р сар</c:v>
                </c:pt>
                <c:pt idx="1">
                  <c:v>2-р сар</c:v>
                </c:pt>
                <c:pt idx="2">
                  <c:v>3-р сар</c:v>
                </c:pt>
                <c:pt idx="3">
                  <c:v>4-р сар</c:v>
                </c:pt>
                <c:pt idx="4">
                  <c:v>5-р сар</c:v>
                </c:pt>
                <c:pt idx="5">
                  <c:v>6-р сар</c:v>
                </c:pt>
                <c:pt idx="6">
                  <c:v>7-р сар</c:v>
                </c:pt>
                <c:pt idx="7">
                  <c:v>8-р сар</c:v>
                </c:pt>
                <c:pt idx="8">
                  <c:v>9-Р САР</c:v>
                </c:pt>
                <c:pt idx="9">
                  <c:v>10-Р САР</c:v>
                </c:pt>
                <c:pt idx="10">
                  <c:v>11 сар</c:v>
                </c:pt>
                <c:pt idx="11">
                  <c:v>12 САР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</c:v>
                </c:pt>
                <c:pt idx="1">
                  <c:v>6</c:v>
                </c:pt>
                <c:pt idx="2">
                  <c:v>5</c:v>
                </c:pt>
                <c:pt idx="3">
                  <c:v>2</c:v>
                </c:pt>
                <c:pt idx="4">
                  <c:v>6</c:v>
                </c:pt>
                <c:pt idx="5">
                  <c:v>1</c:v>
                </c:pt>
                <c:pt idx="6">
                  <c:v>2</c:v>
                </c:pt>
                <c:pt idx="7">
                  <c:v>2</c:v>
                </c:pt>
                <c:pt idx="8">
                  <c:v>5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DD-4FB2-A799-7E7767E339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6575232"/>
        <c:axId val="156576768"/>
      </c:barChart>
      <c:catAx>
        <c:axId val="1565752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56576768"/>
        <c:crosses val="autoZero"/>
        <c:auto val="1"/>
        <c:lblAlgn val="ctr"/>
        <c:lblOffset val="100"/>
        <c:noMultiLvlLbl val="0"/>
      </c:catAx>
      <c:valAx>
        <c:axId val="15657676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56575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144235442791872E-2"/>
          <c:y val="3.4528342366033485E-2"/>
          <c:w val="0.93713971517449546"/>
          <c:h val="0.810661068152788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Бодит тоо</c:v>
                </c:pt>
              </c:strCache>
            </c:strRef>
          </c:tx>
          <c:spPr>
            <a:solidFill>
              <a:srgbClr val="00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Sheet1!$A$3:$A$31</c:f>
              <c:strCache>
                <c:ptCount val="29"/>
                <c:pt idx="0">
                  <c:v>1х</c:v>
                </c:pt>
                <c:pt idx="1">
                  <c:v>2х</c:v>
                </c:pt>
                <c:pt idx="2">
                  <c:v>3х</c:v>
                </c:pt>
                <c:pt idx="3">
                  <c:v>4х</c:v>
                </c:pt>
                <c:pt idx="4">
                  <c:v>5х</c:v>
                </c:pt>
                <c:pt idx="5">
                  <c:v>7х</c:v>
                </c:pt>
                <c:pt idx="6">
                  <c:v>8 х</c:v>
                </c:pt>
                <c:pt idx="7">
                  <c:v>9х</c:v>
                </c:pt>
                <c:pt idx="8">
                  <c:v>10х</c:v>
                </c:pt>
                <c:pt idx="9">
                  <c:v>11х</c:v>
                </c:pt>
                <c:pt idx="10">
                  <c:v>12х</c:v>
                </c:pt>
                <c:pt idx="11">
                  <c:v>13х</c:v>
                </c:pt>
                <c:pt idx="12">
                  <c:v>14х</c:v>
                </c:pt>
                <c:pt idx="13">
                  <c:v>16х</c:v>
                </c:pt>
                <c:pt idx="14">
                  <c:v>17 х</c:v>
                </c:pt>
                <c:pt idx="15">
                  <c:v>19х</c:v>
                </c:pt>
                <c:pt idx="16">
                  <c:v>21х</c:v>
                </c:pt>
                <c:pt idx="17">
                  <c:v>22х</c:v>
                </c:pt>
                <c:pt idx="18">
                  <c:v>23х</c:v>
                </c:pt>
                <c:pt idx="19">
                  <c:v>24х</c:v>
                </c:pt>
                <c:pt idx="20">
                  <c:v>25х</c:v>
                </c:pt>
                <c:pt idx="21">
                  <c:v>26х</c:v>
                </c:pt>
                <c:pt idx="22">
                  <c:v>27 х</c:v>
                </c:pt>
                <c:pt idx="23">
                  <c:v>28х</c:v>
                </c:pt>
                <c:pt idx="24">
                  <c:v>31х</c:v>
                </c:pt>
                <c:pt idx="25">
                  <c:v>37х</c:v>
                </c:pt>
                <c:pt idx="26">
                  <c:v>41х</c:v>
                </c:pt>
                <c:pt idx="27">
                  <c:v>УБ</c:v>
                </c:pt>
                <c:pt idx="28">
                  <c:v>БЗД</c:v>
                </c:pt>
              </c:strCache>
            </c:strRef>
          </c:cat>
          <c:val>
            <c:numRef>
              <c:f>Sheet1!$B$3:$B$31</c:f>
              <c:numCache>
                <c:formatCode>General</c:formatCode>
                <c:ptCount val="29"/>
                <c:pt idx="0">
                  <c:v>2</c:v>
                </c:pt>
                <c:pt idx="1">
                  <c:v>4</c:v>
                </c:pt>
                <c:pt idx="2">
                  <c:v>2</c:v>
                </c:pt>
                <c:pt idx="3">
                  <c:v>1</c:v>
                </c:pt>
                <c:pt idx="4">
                  <c:v>4</c:v>
                </c:pt>
                <c:pt idx="5">
                  <c:v>2</c:v>
                </c:pt>
                <c:pt idx="6">
                  <c:v>3</c:v>
                </c:pt>
                <c:pt idx="7">
                  <c:v>2</c:v>
                </c:pt>
                <c:pt idx="8">
                  <c:v>4</c:v>
                </c:pt>
                <c:pt idx="9">
                  <c:v>3</c:v>
                </c:pt>
                <c:pt idx="10">
                  <c:v>1</c:v>
                </c:pt>
                <c:pt idx="11">
                  <c:v>1</c:v>
                </c:pt>
                <c:pt idx="12">
                  <c:v>7</c:v>
                </c:pt>
                <c:pt idx="13">
                  <c:v>7</c:v>
                </c:pt>
                <c:pt idx="14">
                  <c:v>6</c:v>
                </c:pt>
                <c:pt idx="15">
                  <c:v>3</c:v>
                </c:pt>
                <c:pt idx="16">
                  <c:v>2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2</c:v>
                </c:pt>
                <c:pt idx="21">
                  <c:v>4</c:v>
                </c:pt>
                <c:pt idx="22">
                  <c:v>3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09-439E-B57D-FED2D600F07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1000 амьд төрөлтөд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Sheet1!$A$3:$A$31</c:f>
              <c:strCache>
                <c:ptCount val="29"/>
                <c:pt idx="0">
                  <c:v>1х</c:v>
                </c:pt>
                <c:pt idx="1">
                  <c:v>2х</c:v>
                </c:pt>
                <c:pt idx="2">
                  <c:v>3х</c:v>
                </c:pt>
                <c:pt idx="3">
                  <c:v>4х</c:v>
                </c:pt>
                <c:pt idx="4">
                  <c:v>5х</c:v>
                </c:pt>
                <c:pt idx="5">
                  <c:v>7х</c:v>
                </c:pt>
                <c:pt idx="6">
                  <c:v>8 х</c:v>
                </c:pt>
                <c:pt idx="7">
                  <c:v>9х</c:v>
                </c:pt>
                <c:pt idx="8">
                  <c:v>10х</c:v>
                </c:pt>
                <c:pt idx="9">
                  <c:v>11х</c:v>
                </c:pt>
                <c:pt idx="10">
                  <c:v>12х</c:v>
                </c:pt>
                <c:pt idx="11">
                  <c:v>13х</c:v>
                </c:pt>
                <c:pt idx="12">
                  <c:v>14х</c:v>
                </c:pt>
                <c:pt idx="13">
                  <c:v>16х</c:v>
                </c:pt>
                <c:pt idx="14">
                  <c:v>17 х</c:v>
                </c:pt>
                <c:pt idx="15">
                  <c:v>19х</c:v>
                </c:pt>
                <c:pt idx="16">
                  <c:v>21х</c:v>
                </c:pt>
                <c:pt idx="17">
                  <c:v>22х</c:v>
                </c:pt>
                <c:pt idx="18">
                  <c:v>23х</c:v>
                </c:pt>
                <c:pt idx="19">
                  <c:v>24х</c:v>
                </c:pt>
                <c:pt idx="20">
                  <c:v>25х</c:v>
                </c:pt>
                <c:pt idx="21">
                  <c:v>26х</c:v>
                </c:pt>
                <c:pt idx="22">
                  <c:v>27 х</c:v>
                </c:pt>
                <c:pt idx="23">
                  <c:v>28х</c:v>
                </c:pt>
                <c:pt idx="24">
                  <c:v>31х</c:v>
                </c:pt>
                <c:pt idx="25">
                  <c:v>37х</c:v>
                </c:pt>
                <c:pt idx="26">
                  <c:v>41х</c:v>
                </c:pt>
                <c:pt idx="27">
                  <c:v>УБ</c:v>
                </c:pt>
                <c:pt idx="28">
                  <c:v>БЗД</c:v>
                </c:pt>
              </c:strCache>
            </c:strRef>
          </c:cat>
          <c:val>
            <c:numRef>
              <c:f>Sheet1!$C$3:$C$31</c:f>
              <c:numCache>
                <c:formatCode>General</c:formatCode>
                <c:ptCount val="29"/>
                <c:pt idx="0">
                  <c:v>3.4</c:v>
                </c:pt>
                <c:pt idx="1">
                  <c:v>6.9</c:v>
                </c:pt>
                <c:pt idx="2">
                  <c:v>3.4</c:v>
                </c:pt>
                <c:pt idx="3">
                  <c:v>1.7</c:v>
                </c:pt>
                <c:pt idx="4">
                  <c:v>6.9</c:v>
                </c:pt>
                <c:pt idx="5">
                  <c:v>3.4</c:v>
                </c:pt>
                <c:pt idx="6">
                  <c:v>5.2</c:v>
                </c:pt>
                <c:pt idx="7">
                  <c:v>3.4</c:v>
                </c:pt>
                <c:pt idx="8">
                  <c:v>6.9</c:v>
                </c:pt>
                <c:pt idx="9">
                  <c:v>5.2</c:v>
                </c:pt>
                <c:pt idx="10">
                  <c:v>1.7</c:v>
                </c:pt>
                <c:pt idx="11">
                  <c:v>1.7</c:v>
                </c:pt>
                <c:pt idx="12">
                  <c:v>12.2</c:v>
                </c:pt>
                <c:pt idx="13">
                  <c:v>12.2</c:v>
                </c:pt>
                <c:pt idx="14">
                  <c:v>10.4</c:v>
                </c:pt>
                <c:pt idx="15">
                  <c:v>5.2</c:v>
                </c:pt>
                <c:pt idx="16">
                  <c:v>3.4</c:v>
                </c:pt>
                <c:pt idx="17">
                  <c:v>1.7</c:v>
                </c:pt>
                <c:pt idx="18">
                  <c:v>1.7</c:v>
                </c:pt>
                <c:pt idx="19">
                  <c:v>1.7</c:v>
                </c:pt>
                <c:pt idx="20">
                  <c:v>3.4</c:v>
                </c:pt>
                <c:pt idx="21">
                  <c:v>6.9</c:v>
                </c:pt>
                <c:pt idx="22">
                  <c:v>5.2</c:v>
                </c:pt>
                <c:pt idx="23">
                  <c:v>1.7</c:v>
                </c:pt>
                <c:pt idx="24">
                  <c:v>1.7</c:v>
                </c:pt>
                <c:pt idx="25">
                  <c:v>1.7</c:v>
                </c:pt>
                <c:pt idx="26">
                  <c:v>1.7</c:v>
                </c:pt>
                <c:pt idx="27">
                  <c:v>10.7</c:v>
                </c:pt>
                <c:pt idx="28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09-439E-B57D-FED2D600F0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9028608"/>
        <c:axId val="169038592"/>
      </c:barChart>
      <c:catAx>
        <c:axId val="169028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pPr>
            <a:endParaRPr lang="en-US"/>
          </a:p>
        </c:txPr>
        <c:crossAx val="169038592"/>
        <c:crosses val="autoZero"/>
        <c:auto val="1"/>
        <c:lblAlgn val="ctr"/>
        <c:lblOffset val="100"/>
        <c:noMultiLvlLbl val="0"/>
      </c:catAx>
      <c:valAx>
        <c:axId val="1690385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902860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+mn-ea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144235442791872E-2"/>
          <c:y val="3.4528342366033485E-2"/>
          <c:w val="0.93713971517449546"/>
          <c:h val="0.810661068152788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Бодит тоо</c:v>
                </c:pt>
              </c:strCache>
            </c:strRef>
          </c:tx>
          <c:spPr>
            <a:solidFill>
              <a:srgbClr val="00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Sheet1!$A$3:$A$9</c:f>
              <c:strCache>
                <c:ptCount val="7"/>
                <c:pt idx="0">
                  <c:v>1х</c:v>
                </c:pt>
                <c:pt idx="1">
                  <c:v>8х</c:v>
                </c:pt>
                <c:pt idx="2">
                  <c:v>21х</c:v>
                </c:pt>
                <c:pt idx="3">
                  <c:v>22х</c:v>
                </c:pt>
                <c:pt idx="4">
                  <c:v>23х</c:v>
                </c:pt>
                <c:pt idx="5">
                  <c:v>БЗД</c:v>
                </c:pt>
                <c:pt idx="6">
                  <c:v>УБ</c:v>
                </c:pt>
              </c:strCache>
            </c:strRef>
          </c:cat>
          <c:val>
            <c:numRef>
              <c:f>Sheet1!$B$3:$B$9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09-439E-B57D-FED2D600F07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1000 амьд төрөлтөд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Sheet1!$A$3:$A$9</c:f>
              <c:strCache>
                <c:ptCount val="7"/>
                <c:pt idx="0">
                  <c:v>1х</c:v>
                </c:pt>
                <c:pt idx="1">
                  <c:v>8х</c:v>
                </c:pt>
                <c:pt idx="2">
                  <c:v>21х</c:v>
                </c:pt>
                <c:pt idx="3">
                  <c:v>22х</c:v>
                </c:pt>
                <c:pt idx="4">
                  <c:v>23х</c:v>
                </c:pt>
                <c:pt idx="5">
                  <c:v>БЗД</c:v>
                </c:pt>
                <c:pt idx="6">
                  <c:v>УБ</c:v>
                </c:pt>
              </c:strCache>
            </c:strRef>
          </c:cat>
          <c:val>
            <c:numRef>
              <c:f>Sheet1!$C$3:$C$9</c:f>
              <c:numCache>
                <c:formatCode>General</c:formatCode>
                <c:ptCount val="7"/>
                <c:pt idx="0">
                  <c:v>10.4</c:v>
                </c:pt>
                <c:pt idx="1">
                  <c:v>2.2000000000000002</c:v>
                </c:pt>
                <c:pt idx="2">
                  <c:v>7.5</c:v>
                </c:pt>
                <c:pt idx="3">
                  <c:v>4.5999999999999996</c:v>
                </c:pt>
                <c:pt idx="4">
                  <c:v>4.5</c:v>
                </c:pt>
                <c:pt idx="5">
                  <c:v>0.8</c:v>
                </c:pt>
                <c:pt idx="6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09-439E-B57D-FED2D600F0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9028608"/>
        <c:axId val="169038592"/>
      </c:barChart>
      <c:catAx>
        <c:axId val="169028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pPr>
            <a:endParaRPr lang="en-US"/>
          </a:p>
        </c:txPr>
        <c:crossAx val="169038592"/>
        <c:crosses val="autoZero"/>
        <c:auto val="1"/>
        <c:lblAlgn val="ctr"/>
        <c:lblOffset val="100"/>
        <c:noMultiLvlLbl val="0"/>
      </c:catAx>
      <c:valAx>
        <c:axId val="1690385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902860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+mn-ea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Бодит тоо</c:v>
                </c:pt>
              </c:strCache>
            </c:strRef>
          </c:tx>
          <c:spPr>
            <a:solidFill>
              <a:srgbClr val="00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Sheet1!$A$2:$A$22</c:f>
              <c:strCache>
                <c:ptCount val="21"/>
                <c:pt idx="0">
                  <c:v>1х</c:v>
                </c:pt>
                <c:pt idx="1">
                  <c:v>2х</c:v>
                </c:pt>
                <c:pt idx="2">
                  <c:v>4х</c:v>
                </c:pt>
                <c:pt idx="3">
                  <c:v>5х</c:v>
                </c:pt>
                <c:pt idx="4">
                  <c:v>6х</c:v>
                </c:pt>
                <c:pt idx="5">
                  <c:v>7х</c:v>
                </c:pt>
                <c:pt idx="6">
                  <c:v>8х</c:v>
                </c:pt>
                <c:pt idx="7">
                  <c:v>9х</c:v>
                </c:pt>
                <c:pt idx="8">
                  <c:v>10х</c:v>
                </c:pt>
                <c:pt idx="9">
                  <c:v>11х</c:v>
                </c:pt>
                <c:pt idx="10">
                  <c:v>14х</c:v>
                </c:pt>
                <c:pt idx="11">
                  <c:v>16х</c:v>
                </c:pt>
                <c:pt idx="12">
                  <c:v>17х</c:v>
                </c:pt>
                <c:pt idx="13">
                  <c:v>18х</c:v>
                </c:pt>
                <c:pt idx="14">
                  <c:v>20х</c:v>
                </c:pt>
                <c:pt idx="15">
                  <c:v>22х</c:v>
                </c:pt>
                <c:pt idx="16">
                  <c:v>25х</c:v>
                </c:pt>
                <c:pt idx="17">
                  <c:v>26х</c:v>
                </c:pt>
                <c:pt idx="18">
                  <c:v>27х</c:v>
                </c:pt>
                <c:pt idx="19">
                  <c:v>БЗД</c:v>
                </c:pt>
                <c:pt idx="20">
                  <c:v>УБ</c:v>
                </c:pt>
              </c:strCache>
            </c:strRef>
          </c:cat>
          <c:val>
            <c:numRef>
              <c:f>Sheet1!$B$2:$B$22</c:f>
              <c:numCache>
                <c:formatCode>General</c:formatCode>
                <c:ptCount val="21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1</c:v>
                </c:pt>
                <c:pt idx="10">
                  <c:v>4</c:v>
                </c:pt>
                <c:pt idx="11">
                  <c:v>4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AF-4005-ADE5-F51FA7149B5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1000 амьд төрөлтөд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Sheet1!$A$2:$A$22</c:f>
              <c:strCache>
                <c:ptCount val="21"/>
                <c:pt idx="0">
                  <c:v>1х</c:v>
                </c:pt>
                <c:pt idx="1">
                  <c:v>2х</c:v>
                </c:pt>
                <c:pt idx="2">
                  <c:v>4х</c:v>
                </c:pt>
                <c:pt idx="3">
                  <c:v>5х</c:v>
                </c:pt>
                <c:pt idx="4">
                  <c:v>6х</c:v>
                </c:pt>
                <c:pt idx="5">
                  <c:v>7х</c:v>
                </c:pt>
                <c:pt idx="6">
                  <c:v>8х</c:v>
                </c:pt>
                <c:pt idx="7">
                  <c:v>9х</c:v>
                </c:pt>
                <c:pt idx="8">
                  <c:v>10х</c:v>
                </c:pt>
                <c:pt idx="9">
                  <c:v>11х</c:v>
                </c:pt>
                <c:pt idx="10">
                  <c:v>14х</c:v>
                </c:pt>
                <c:pt idx="11">
                  <c:v>16х</c:v>
                </c:pt>
                <c:pt idx="12">
                  <c:v>17х</c:v>
                </c:pt>
                <c:pt idx="13">
                  <c:v>18х</c:v>
                </c:pt>
                <c:pt idx="14">
                  <c:v>20х</c:v>
                </c:pt>
                <c:pt idx="15">
                  <c:v>22х</c:v>
                </c:pt>
                <c:pt idx="16">
                  <c:v>25х</c:v>
                </c:pt>
                <c:pt idx="17">
                  <c:v>26х</c:v>
                </c:pt>
                <c:pt idx="18">
                  <c:v>27х</c:v>
                </c:pt>
                <c:pt idx="19">
                  <c:v>БЗД</c:v>
                </c:pt>
                <c:pt idx="20">
                  <c:v>УБ</c:v>
                </c:pt>
              </c:strCache>
            </c:strRef>
          </c:cat>
          <c:val>
            <c:numRef>
              <c:f>Sheet1!$C$2:$C$22</c:f>
              <c:numCache>
                <c:formatCode>General</c:formatCode>
                <c:ptCount val="21"/>
                <c:pt idx="0">
                  <c:v>10.4</c:v>
                </c:pt>
                <c:pt idx="1">
                  <c:v>11.4</c:v>
                </c:pt>
                <c:pt idx="2">
                  <c:v>8.6</c:v>
                </c:pt>
                <c:pt idx="3">
                  <c:v>6.8</c:v>
                </c:pt>
                <c:pt idx="4">
                  <c:v>11.1</c:v>
                </c:pt>
                <c:pt idx="5">
                  <c:v>11.4</c:v>
                </c:pt>
                <c:pt idx="6">
                  <c:v>4.5999999999999996</c:v>
                </c:pt>
                <c:pt idx="7">
                  <c:v>5.2</c:v>
                </c:pt>
                <c:pt idx="8">
                  <c:v>15.7</c:v>
                </c:pt>
                <c:pt idx="9">
                  <c:v>8.6</c:v>
                </c:pt>
                <c:pt idx="10">
                  <c:v>10.95</c:v>
                </c:pt>
                <c:pt idx="11">
                  <c:v>10.07</c:v>
                </c:pt>
                <c:pt idx="12">
                  <c:v>7.6</c:v>
                </c:pt>
                <c:pt idx="13">
                  <c:v>9</c:v>
                </c:pt>
                <c:pt idx="14">
                  <c:v>10.199999999999999</c:v>
                </c:pt>
                <c:pt idx="15">
                  <c:v>4.5999999999999996</c:v>
                </c:pt>
                <c:pt idx="16">
                  <c:v>4.0999999999999996</c:v>
                </c:pt>
                <c:pt idx="17">
                  <c:v>2.4</c:v>
                </c:pt>
                <c:pt idx="18">
                  <c:v>10.9</c:v>
                </c:pt>
                <c:pt idx="19">
                  <c:v>5.7</c:v>
                </c:pt>
                <c:pt idx="20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AF-4005-ADE5-F51FA7149B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9173760"/>
        <c:axId val="169175296"/>
      </c:barChart>
      <c:catAx>
        <c:axId val="169173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pPr>
            <a:endParaRPr lang="en-US"/>
          </a:p>
        </c:txPr>
        <c:crossAx val="169175296"/>
        <c:crosses val="autoZero"/>
        <c:auto val="1"/>
        <c:lblAlgn val="ctr"/>
        <c:lblOffset val="100"/>
        <c:noMultiLvlLbl val="0"/>
      </c:catAx>
      <c:valAx>
        <c:axId val="169175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17376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+mn-ea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Бодит тоо</c:v>
                </c:pt>
              </c:strCache>
            </c:strRef>
          </c:tx>
          <c:spPr>
            <a:solidFill>
              <a:srgbClr val="00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5х</c:v>
                </c:pt>
                <c:pt idx="1">
                  <c:v>7х</c:v>
                </c:pt>
                <c:pt idx="2">
                  <c:v>8х</c:v>
                </c:pt>
                <c:pt idx="3">
                  <c:v>11х</c:v>
                </c:pt>
                <c:pt idx="4">
                  <c:v>12х</c:v>
                </c:pt>
                <c:pt idx="5">
                  <c:v>16х</c:v>
                </c:pt>
                <c:pt idx="6">
                  <c:v>17х</c:v>
                </c:pt>
                <c:pt idx="7">
                  <c:v>19х</c:v>
                </c:pt>
                <c:pt idx="8">
                  <c:v>20х</c:v>
                </c:pt>
                <c:pt idx="9">
                  <c:v>21х</c:v>
                </c:pt>
                <c:pt idx="10">
                  <c:v>22х</c:v>
                </c:pt>
                <c:pt idx="11">
                  <c:v>23х</c:v>
                </c:pt>
                <c:pt idx="12">
                  <c:v>БЗД</c:v>
                </c:pt>
                <c:pt idx="13">
                  <c:v>УБ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4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6D-4BBB-A02F-670CC663D94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1000 амьд төрөлтөд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5х</c:v>
                </c:pt>
                <c:pt idx="1">
                  <c:v>7х</c:v>
                </c:pt>
                <c:pt idx="2">
                  <c:v>8х</c:v>
                </c:pt>
                <c:pt idx="3">
                  <c:v>11х</c:v>
                </c:pt>
                <c:pt idx="4">
                  <c:v>12х</c:v>
                </c:pt>
                <c:pt idx="5">
                  <c:v>16х</c:v>
                </c:pt>
                <c:pt idx="6">
                  <c:v>17х</c:v>
                </c:pt>
                <c:pt idx="7">
                  <c:v>19х</c:v>
                </c:pt>
                <c:pt idx="8">
                  <c:v>20х</c:v>
                </c:pt>
                <c:pt idx="9">
                  <c:v>21х</c:v>
                </c:pt>
                <c:pt idx="10">
                  <c:v>22х</c:v>
                </c:pt>
                <c:pt idx="11">
                  <c:v>23х</c:v>
                </c:pt>
                <c:pt idx="12">
                  <c:v>БЗД</c:v>
                </c:pt>
                <c:pt idx="13">
                  <c:v>УБ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0.2</c:v>
                </c:pt>
                <c:pt idx="1">
                  <c:v>1.5</c:v>
                </c:pt>
                <c:pt idx="2">
                  <c:v>0.9</c:v>
                </c:pt>
                <c:pt idx="3">
                  <c:v>0.2</c:v>
                </c:pt>
                <c:pt idx="4">
                  <c:v>1.1000000000000001</c:v>
                </c:pt>
                <c:pt idx="5">
                  <c:v>0.2</c:v>
                </c:pt>
                <c:pt idx="6">
                  <c:v>0.8</c:v>
                </c:pt>
                <c:pt idx="7">
                  <c:v>0.7</c:v>
                </c:pt>
                <c:pt idx="8">
                  <c:v>2.2999999999999998</c:v>
                </c:pt>
                <c:pt idx="9">
                  <c:v>0.7</c:v>
                </c:pt>
                <c:pt idx="10">
                  <c:v>0.6</c:v>
                </c:pt>
                <c:pt idx="11">
                  <c:v>0.5</c:v>
                </c:pt>
                <c:pt idx="12">
                  <c:v>0.3</c:v>
                </c:pt>
                <c:pt idx="1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6D-4BBB-A02F-670CC663D9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9266560"/>
        <c:axId val="169276544"/>
      </c:barChart>
      <c:catAx>
        <c:axId val="169266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pPr>
            <a:endParaRPr lang="en-US"/>
          </a:p>
        </c:txPr>
        <c:crossAx val="169276544"/>
        <c:crosses val="autoZero"/>
        <c:auto val="1"/>
        <c:lblAlgn val="ctr"/>
        <c:lblOffset val="100"/>
        <c:noMultiLvlLbl val="0"/>
      </c:catAx>
      <c:valAx>
        <c:axId val="1692765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26656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+mn-ea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884976183532614E-2"/>
          <c:y val="3.4528342366033485E-2"/>
          <c:w val="0.93713971517449213"/>
          <c:h val="0.817538499541423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Бодит тоо</c:v>
                </c:pt>
              </c:strCache>
            </c:strRef>
          </c:tx>
          <c:spPr>
            <a:solidFill>
              <a:srgbClr val="00FF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6.1728395061728322E-3"/>
                  <c:y val="1.40301633044723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5E3-4ADE-9038-A3B9C8B87256}"/>
                </c:ext>
              </c:extLst>
            </c:dLbl>
            <c:dLbl>
              <c:idx val="2"/>
              <c:layout>
                <c:manualLayout>
                  <c:x val="-1.0802469135802498E-2"/>
                  <c:y val="3.0866359269839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5E3-4ADE-9038-A3B9C8B87256}"/>
                </c:ext>
              </c:extLst>
            </c:dLbl>
            <c:dLbl>
              <c:idx val="4"/>
              <c:layout>
                <c:manualLayout>
                  <c:x val="-1.6975308641975367E-2"/>
                  <c:y val="3.0866359269839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5E3-4ADE-9038-A3B9C8B87256}"/>
                </c:ext>
              </c:extLst>
            </c:dLbl>
            <c:dLbl>
              <c:idx val="5"/>
              <c:layout>
                <c:manualLayout>
                  <c:x val="-1.3888888888888888E-2"/>
                  <c:y val="3.0866359269839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5E3-4ADE-9038-A3B9C8B87256}"/>
                </c:ext>
              </c:extLst>
            </c:dLbl>
            <c:dLbl>
              <c:idx val="6"/>
              <c:layout>
                <c:manualLayout>
                  <c:x val="-1.2345679012345678E-2"/>
                  <c:y val="3.0866359269839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5E3-4ADE-9038-A3B9C8B87256}"/>
                </c:ext>
              </c:extLst>
            </c:dLbl>
            <c:dLbl>
              <c:idx val="8"/>
              <c:layout>
                <c:manualLayout>
                  <c:x val="-2.7777777777777776E-2"/>
                  <c:y val="3.0866359269839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5E3-4ADE-9038-A3B9C8B87256}"/>
                </c:ext>
              </c:extLst>
            </c:dLbl>
            <c:dLbl>
              <c:idx val="9"/>
              <c:layout>
                <c:manualLayout>
                  <c:x val="-1.5432098765432098E-2"/>
                  <c:y val="5.33146205569952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5E3-4ADE-9038-A3B9C8B87256}"/>
                </c:ext>
              </c:extLst>
            </c:dLbl>
            <c:dLbl>
              <c:idx val="10"/>
              <c:layout>
                <c:manualLayout>
                  <c:x val="-2.3148148148148147E-2"/>
                  <c:y val="3.0866359269839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5E3-4ADE-9038-A3B9C8B872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Sheet1!$A$2:$A$20</c:f>
              <c:strCache>
                <c:ptCount val="19"/>
                <c:pt idx="0">
                  <c:v>1х</c:v>
                </c:pt>
                <c:pt idx="1">
                  <c:v>2х</c:v>
                </c:pt>
                <c:pt idx="2">
                  <c:v>5х</c:v>
                </c:pt>
                <c:pt idx="3">
                  <c:v>6х</c:v>
                </c:pt>
                <c:pt idx="4">
                  <c:v>7х</c:v>
                </c:pt>
                <c:pt idx="5">
                  <c:v>8х</c:v>
                </c:pt>
                <c:pt idx="6">
                  <c:v>9х</c:v>
                </c:pt>
                <c:pt idx="7">
                  <c:v>13х</c:v>
                </c:pt>
                <c:pt idx="8">
                  <c:v>14х</c:v>
                </c:pt>
                <c:pt idx="9">
                  <c:v>15х</c:v>
                </c:pt>
                <c:pt idx="10">
                  <c:v>16х</c:v>
                </c:pt>
                <c:pt idx="11">
                  <c:v>18х</c:v>
                </c:pt>
                <c:pt idx="12">
                  <c:v>20х</c:v>
                </c:pt>
                <c:pt idx="13">
                  <c:v>21х</c:v>
                </c:pt>
                <c:pt idx="14">
                  <c:v>22х</c:v>
                </c:pt>
                <c:pt idx="15">
                  <c:v>23х</c:v>
                </c:pt>
                <c:pt idx="16">
                  <c:v>25х</c:v>
                </c:pt>
                <c:pt idx="17">
                  <c:v>27х</c:v>
                </c:pt>
                <c:pt idx="18">
                  <c:v>УБ</c:v>
                </c:pt>
              </c:strCache>
            </c:strRef>
          </c:cat>
          <c:val>
            <c:numRef>
              <c:f>Sheet1!$B$2:$B$20</c:f>
              <c:numCache>
                <c:formatCode>General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3</c:v>
                </c:pt>
                <c:pt idx="5">
                  <c:v>2</c:v>
                </c:pt>
                <c:pt idx="6">
                  <c:v>3</c:v>
                </c:pt>
                <c:pt idx="7">
                  <c:v>1</c:v>
                </c:pt>
                <c:pt idx="8">
                  <c:v>3</c:v>
                </c:pt>
                <c:pt idx="9">
                  <c:v>1</c:v>
                </c:pt>
                <c:pt idx="10">
                  <c:v>2</c:v>
                </c:pt>
                <c:pt idx="11">
                  <c:v>1</c:v>
                </c:pt>
                <c:pt idx="12">
                  <c:v>3</c:v>
                </c:pt>
                <c:pt idx="13">
                  <c:v>1</c:v>
                </c:pt>
                <c:pt idx="14">
                  <c:v>4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6D-4BBB-A02F-670CC663D94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1000 амьд төрөлтөд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Sheet1!$A$2:$A$20</c:f>
              <c:strCache>
                <c:ptCount val="19"/>
                <c:pt idx="0">
                  <c:v>1х</c:v>
                </c:pt>
                <c:pt idx="1">
                  <c:v>2х</c:v>
                </c:pt>
                <c:pt idx="2">
                  <c:v>5х</c:v>
                </c:pt>
                <c:pt idx="3">
                  <c:v>6х</c:v>
                </c:pt>
                <c:pt idx="4">
                  <c:v>7х</c:v>
                </c:pt>
                <c:pt idx="5">
                  <c:v>8х</c:v>
                </c:pt>
                <c:pt idx="6">
                  <c:v>9х</c:v>
                </c:pt>
                <c:pt idx="7">
                  <c:v>13х</c:v>
                </c:pt>
                <c:pt idx="8">
                  <c:v>14х</c:v>
                </c:pt>
                <c:pt idx="9">
                  <c:v>15х</c:v>
                </c:pt>
                <c:pt idx="10">
                  <c:v>16х</c:v>
                </c:pt>
                <c:pt idx="11">
                  <c:v>18х</c:v>
                </c:pt>
                <c:pt idx="12">
                  <c:v>20х</c:v>
                </c:pt>
                <c:pt idx="13">
                  <c:v>21х</c:v>
                </c:pt>
                <c:pt idx="14">
                  <c:v>22х</c:v>
                </c:pt>
                <c:pt idx="15">
                  <c:v>23х</c:v>
                </c:pt>
                <c:pt idx="16">
                  <c:v>25х</c:v>
                </c:pt>
                <c:pt idx="17">
                  <c:v>27х</c:v>
                </c:pt>
                <c:pt idx="18">
                  <c:v>УБ</c:v>
                </c:pt>
              </c:strCache>
            </c:strRef>
          </c:cat>
          <c:val>
            <c:numRef>
              <c:f>Sheet1!$C$2:$C$20</c:f>
              <c:numCache>
                <c:formatCode>General</c:formatCode>
                <c:ptCount val="19"/>
                <c:pt idx="0">
                  <c:v>0.7</c:v>
                </c:pt>
                <c:pt idx="1">
                  <c:v>3.4</c:v>
                </c:pt>
                <c:pt idx="2">
                  <c:v>0.5</c:v>
                </c:pt>
                <c:pt idx="3">
                  <c:v>1.8</c:v>
                </c:pt>
                <c:pt idx="4">
                  <c:v>4.5999999999999996</c:v>
                </c:pt>
                <c:pt idx="5">
                  <c:v>0.2</c:v>
                </c:pt>
                <c:pt idx="6">
                  <c:v>1.9</c:v>
                </c:pt>
                <c:pt idx="7">
                  <c:v>0.6</c:v>
                </c:pt>
                <c:pt idx="8">
                  <c:v>5.2</c:v>
                </c:pt>
                <c:pt idx="9">
                  <c:v>1.3</c:v>
                </c:pt>
                <c:pt idx="10">
                  <c:v>0.2</c:v>
                </c:pt>
                <c:pt idx="11">
                  <c:v>0.8</c:v>
                </c:pt>
                <c:pt idx="12">
                  <c:v>7.1</c:v>
                </c:pt>
                <c:pt idx="13">
                  <c:v>1.8</c:v>
                </c:pt>
                <c:pt idx="14">
                  <c:v>2.6</c:v>
                </c:pt>
                <c:pt idx="15">
                  <c:v>3.4</c:v>
                </c:pt>
                <c:pt idx="16">
                  <c:v>0.5</c:v>
                </c:pt>
                <c:pt idx="17">
                  <c:v>1.3</c:v>
                </c:pt>
                <c:pt idx="18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6D-4BBB-A02F-670CC663D9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9266560"/>
        <c:axId val="169276544"/>
      </c:barChart>
      <c:catAx>
        <c:axId val="169266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pPr>
            <a:endParaRPr lang="en-US"/>
          </a:p>
        </c:txPr>
        <c:crossAx val="169276544"/>
        <c:crosses val="autoZero"/>
        <c:auto val="1"/>
        <c:lblAlgn val="ctr"/>
        <c:lblOffset val="100"/>
        <c:noMultiLvlLbl val="0"/>
      </c:catAx>
      <c:valAx>
        <c:axId val="1692765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26656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+mn-ea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Sheet1!$D$1</c:f>
              <c:strCache>
                <c:ptCount val="1"/>
                <c:pt idx="0">
                  <c:v>Бодит тоо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6B81-46C0-A5AE-A8D253BE40A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6B81-46C0-A5AE-A8D253BE40A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B81-46C0-A5AE-A8D253BE40A8}"/>
              </c:ext>
            </c:extLst>
          </c:dPt>
          <c:dLbls>
            <c:dLbl>
              <c:idx val="0"/>
              <c:layout>
                <c:manualLayout>
                  <c:x val="-4.7625279478954022E-2"/>
                  <c:y val="-0.1574659359787077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aseline="0" dirty="0"/>
                      <a:t> </a:t>
                    </a:r>
                    <a:fld id="{7F368CBC-DD1A-47F9-AE3D-37CA0CBBC2FE}" type="PERCENTAGE">
                      <a:rPr lang="en-US" baseline="0"/>
                      <a:pPr>
                        <a:defRPr/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7299382716049381E-2"/>
                      <c:h val="0.1027288557153472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B81-46C0-A5AE-A8D253BE40A8}"/>
                </c:ext>
              </c:extLst>
            </c:dLbl>
            <c:dLbl>
              <c:idx val="1"/>
              <c:layout>
                <c:manualLayout>
                  <c:x val="-1.9963546223388751E-2"/>
                  <c:y val="9.8144858895212665E-4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6B31CCED-534D-425E-8698-F8C840A46FF9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6B81-46C0-A5AE-A8D253BE40A8}"/>
                </c:ext>
              </c:extLst>
            </c:dLbl>
            <c:dLbl>
              <c:idx val="2"/>
              <c:layout>
                <c:manualLayout>
                  <c:x val="-0.1729435209487703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aseline="0" dirty="0"/>
                      <a:t> </a:t>
                    </a:r>
                    <a:fld id="{7DD37F80-E367-4DC2-8C54-4F2A62757FB2}" type="PERCENTAGE">
                      <a:rPr lang="en-US" baseline="0"/>
                      <a:pPr>
                        <a:defRPr/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507655293088368E-2"/>
                      <c:h val="0.1195650516807141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B81-46C0-A5AE-A8D253BE40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Эмнэлэгт нас баралт</c:v>
                </c:pt>
                <c:pt idx="1">
                  <c:v>Гэртээ нас баралт</c:v>
                </c:pt>
                <c:pt idx="2">
                  <c:v>Бусад 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624</c:v>
                </c:pt>
                <c:pt idx="1">
                  <c:v>631</c:v>
                </c:pt>
                <c:pt idx="2">
                  <c:v>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81-46C0-A5AE-A8D253BE40A8}"/>
            </c:ext>
          </c:extLst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Хувиар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2A0-4D43-95E8-87DB83B3C03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2A0-4D43-95E8-87DB83B3C03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2A0-4D43-95E8-87DB83B3C03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Эмнэлэгт нас баралт</c:v>
                </c:pt>
                <c:pt idx="1">
                  <c:v>Гэртээ нас баралт</c:v>
                </c:pt>
                <c:pt idx="2">
                  <c:v>Бусад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45.1</c:v>
                </c:pt>
                <c:pt idx="1">
                  <c:v>45.6</c:v>
                </c:pt>
                <c:pt idx="2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81-46C0-A5AE-A8D253BE40A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ED8-4423-9152-D966468B85D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ED8-4423-9152-D966468B85D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ED8-4423-9152-D966468B85D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ED8-4423-9152-D966468B85D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ED8-4423-9152-D966468B85DB}"/>
              </c:ext>
            </c:extLst>
          </c:dPt>
          <c:dLbls>
            <c:dLbl>
              <c:idx val="0"/>
              <c:layout>
                <c:manualLayout>
                  <c:x val="9.4135802469135693E-2"/>
                  <c:y val="-2.2448261287155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ED8-4423-9152-D966468B85DB}"/>
                </c:ext>
              </c:extLst>
            </c:dLbl>
            <c:dLbl>
              <c:idx val="1"/>
              <c:layout>
                <c:manualLayout>
                  <c:x val="4.6296296296296183E-2"/>
                  <c:y val="2.8499236102949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D8-4423-9152-D966468B85DB}"/>
                </c:ext>
              </c:extLst>
            </c:dLbl>
            <c:dLbl>
              <c:idx val="2"/>
              <c:layout>
                <c:manualLayout>
                  <c:x val="-6.7901234567901231E-2"/>
                  <c:y val="2.2448261287155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ED8-4423-9152-D966468B85DB}"/>
                </c:ext>
              </c:extLst>
            </c:dLbl>
            <c:dLbl>
              <c:idx val="3"/>
              <c:layout>
                <c:manualLayout>
                  <c:x val="-2.0061728395061727E-2"/>
                  <c:y val="-9.5405110470412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ED8-4423-9152-D966468B85DB}"/>
                </c:ext>
              </c:extLst>
            </c:dLbl>
            <c:dLbl>
              <c:idx val="4"/>
              <c:layout>
                <c:manualLayout>
                  <c:x val="-1.5432098765432155E-2"/>
                  <c:y val="-8.41809798268346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ED8-4423-9152-D966468B85DB}"/>
                </c:ext>
              </c:extLst>
            </c:dLbl>
            <c:dLbl>
              <c:idx val="5"/>
              <c:layout>
                <c:manualLayout>
                  <c:x val="2.4691358024691246E-2"/>
                  <c:y val="-8.13749471659401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028-4C95-AAD7-BD79BD59BFDB}"/>
                </c:ext>
              </c:extLst>
            </c:dLbl>
            <c:dLbl>
              <c:idx val="6"/>
              <c:layout>
                <c:manualLayout>
                  <c:x val="5.2469135802469133E-2"/>
                  <c:y val="-6.1165982562878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028-4C95-AAD7-BD79BD59BFDB}"/>
                </c:ext>
              </c:extLst>
            </c:dLbl>
            <c:dLbl>
              <c:idx val="7"/>
              <c:layout>
                <c:manualLayout>
                  <c:x val="8.4876543209876545E-2"/>
                  <c:y val="-5.35202347425189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028-4C95-AAD7-BD79BD59BF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Зүрх судасны тогтолцооны өвчний нас баралт</c:v>
                </c:pt>
                <c:pt idx="1">
                  <c:v>Осол гэмтлийн шалтгаант нас баралт</c:v>
                </c:pt>
                <c:pt idx="2">
                  <c:v>Хорт хавдрын нас баралт</c:v>
                </c:pt>
                <c:pt idx="3">
                  <c:v>Хоол боловсруулах өвчний нас баралт</c:v>
                </c:pt>
                <c:pt idx="4">
                  <c:v>Амьсгалын тогтолцооны өвчний нас баралт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18</c:v>
                </c:pt>
                <c:pt idx="1">
                  <c:v>14.4</c:v>
                </c:pt>
                <c:pt idx="2">
                  <c:v>13</c:v>
                </c:pt>
                <c:pt idx="3">
                  <c:v>4.4000000000000004</c:v>
                </c:pt>
                <c:pt idx="4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E2-4140-82C7-706B6CACF1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1590964323903953E-2"/>
          <c:y val="0.86577976260430134"/>
          <c:w val="0.95539831826577237"/>
          <c:h val="0.129821757354957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518518518518517E-2"/>
          <c:y val="0"/>
          <c:w val="0.96604938271604934"/>
          <c:h val="0.881622761829899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c:spPr>
          <c:invertIfNegative val="0"/>
          <c:dLbls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16316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BF4-4563-A915-6D8961D6BF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2022</c:v>
                </c:pt>
                <c:pt idx="1">
                  <c:v>2023</c:v>
                </c:pt>
                <c:pt idx="2">
                  <c:v>УБ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41934</c:v>
                </c:pt>
                <c:pt idx="1">
                  <c:v>4809</c:v>
                </c:pt>
                <c:pt idx="2">
                  <c:v>17945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BA-4199-B7F0-33C5C06993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6104064"/>
        <c:axId val="166114048"/>
      </c:barChart>
      <c:catAx>
        <c:axId val="1661040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66114048"/>
        <c:crosses val="autoZero"/>
        <c:auto val="1"/>
        <c:lblAlgn val="ctr"/>
        <c:lblOffset val="100"/>
        <c:noMultiLvlLbl val="0"/>
      </c:catAx>
      <c:valAx>
        <c:axId val="1661140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6610406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>
                <a:solidFill>
                  <a:srgbClr val="7030A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3A05-4410-A064-BA1DA68C1572}"/>
              </c:ext>
            </c:extLst>
          </c:dPt>
          <c:dLbls>
            <c:dLbl>
              <c:idx val="0"/>
              <c:layout>
                <c:manualLayout>
                  <c:x val="2.8999829882375702E-2"/>
                  <c:y val="2.1887938544791461E-2"/>
                </c:manualLayout>
              </c:layout>
              <c:spPr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c:spPr>
              <c:txPr>
                <a:bodyPr/>
                <a:lstStyle/>
                <a:p>
                  <a:pPr>
                    <a:defRPr sz="800" b="0">
                      <a:latin typeface="Arial" pitchFamily="34" charset="0"/>
                      <a:cs typeface="Arial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A05-4410-A064-BA1DA68C1572}"/>
                </c:ext>
              </c:extLst>
            </c:dLbl>
            <c:dLbl>
              <c:idx val="1"/>
              <c:layout>
                <c:manualLayout>
                  <c:x val="2.1640784485273323E-3"/>
                  <c:y val="-2.547656708638585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A05-4410-A064-BA1DA68C1572}"/>
                </c:ext>
              </c:extLst>
            </c:dLbl>
            <c:dLbl>
              <c:idx val="2"/>
              <c:layout>
                <c:manualLayout>
                  <c:x val="8.0848400894332746E-4"/>
                  <c:y val="-2.801878848766560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A05-4410-A064-BA1DA68C1572}"/>
                </c:ext>
              </c:extLst>
            </c:dLbl>
            <c:dLbl>
              <c:idx val="3"/>
              <c:layout>
                <c:manualLayout>
                  <c:x val="7.1385000486050496E-3"/>
                  <c:y val="5.526801699439434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A05-4410-A064-BA1DA68C1572}"/>
                </c:ext>
              </c:extLst>
            </c:dLbl>
            <c:dLbl>
              <c:idx val="4"/>
              <c:layout>
                <c:manualLayout>
                  <c:x val="-1.6528142315543901E-3"/>
                  <c:y val="4.941047905164258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A05-4410-A064-BA1DA68C1572}"/>
                </c:ext>
              </c:extLst>
            </c:dLbl>
            <c:dLbl>
              <c:idx val="5"/>
              <c:layout>
                <c:manualLayout>
                  <c:x val="1.150408282298046E-2"/>
                  <c:y val="1.854632925633750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A05-4410-A064-BA1DA68C1572}"/>
                </c:ext>
              </c:extLst>
            </c:dLbl>
            <c:dLbl>
              <c:idx val="6"/>
              <c:layout>
                <c:manualLayout>
                  <c:x val="-1.0167687372411782E-2"/>
                  <c:y val="3.194436189602080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A05-4410-A064-BA1DA68C15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Sheet1!$A$2:$A$21</c:f>
              <c:strCache>
                <c:ptCount val="20"/>
                <c:pt idx="0">
                  <c:v>Төрөлхийн гажиг-15</c:v>
                </c:pt>
                <c:pt idx="1">
                  <c:v>ПГИЭ-8</c:v>
                </c:pt>
                <c:pt idx="2">
                  <c:v>нярайн амьсгалын гачаал-9</c:v>
                </c:pt>
                <c:pt idx="3">
                  <c:v>Хатгаа-5</c:v>
                </c:pt>
                <c:pt idx="4">
                  <c:v>Перинаталь үеийн бусад өвөрмөц халдвар-5</c:v>
                </c:pt>
                <c:pt idx="5">
                  <c:v>Перинаталь үед үүсэх бусад хямрал-4</c:v>
                </c:pt>
                <c:pt idx="6">
                  <c:v>Төрөх үеийн бүтэлт-3</c:v>
                </c:pt>
                <c:pt idx="7">
                  <c:v>орон дотроо санамсаргүй амьсгал боогдох-2</c:v>
                </c:pt>
                <c:pt idx="8">
                  <c:v>нярайн гэнэт эндэх хам шинж-2</c:v>
                </c:pt>
                <c:pt idx="9">
                  <c:v>Нярайн тархины бусад хямрал-2</c:v>
                </c:pt>
                <c:pt idx="10">
                  <c:v>Цус харвалт-1</c:v>
                </c:pt>
                <c:pt idx="11">
                  <c:v>Үжил-1</c:v>
                </c:pt>
                <c:pt idx="12">
                  <c:v>Төрөлхийн тэмбүү-1</c:v>
                </c:pt>
                <c:pt idx="13">
                  <c:v>Тархины хоргүй хавдар-1</c:v>
                </c:pt>
                <c:pt idx="14">
                  <c:v>Перинаталь үеийн зүрхний эмгэг-1</c:v>
                </c:pt>
                <c:pt idx="15">
                  <c:v>Осголт-1</c:v>
                </c:pt>
                <c:pt idx="16">
                  <c:v>Амьсгалд гадны биет орох-1</c:v>
                </c:pt>
                <c:pt idx="17">
                  <c:v>Нярайн хахах хам шинж-1</c:v>
                </c:pt>
                <c:pt idx="18">
                  <c:v>Амьсгалын зам бөглөрөх-1</c:v>
                </c:pt>
                <c:pt idx="19">
                  <c:v>Цусны хавдар-1</c:v>
                </c:pt>
              </c:strCache>
            </c:strRef>
          </c:cat>
          <c:val>
            <c:numRef>
              <c:f>Sheet1!$B$2:$B$21</c:f>
              <c:numCache>
                <c:formatCode>0%</c:formatCode>
                <c:ptCount val="20"/>
                <c:pt idx="0">
                  <c:v>0.23069999999999999</c:v>
                </c:pt>
                <c:pt idx="1">
                  <c:v>0.123</c:v>
                </c:pt>
                <c:pt idx="2">
                  <c:v>0.125</c:v>
                </c:pt>
                <c:pt idx="3">
                  <c:v>6.9000000000000006E-2</c:v>
                </c:pt>
                <c:pt idx="4">
                  <c:v>7.5999999999999998E-2</c:v>
                </c:pt>
                <c:pt idx="5">
                  <c:v>5.5E-2</c:v>
                </c:pt>
                <c:pt idx="6">
                  <c:v>4.5999999999999999E-2</c:v>
                </c:pt>
                <c:pt idx="7">
                  <c:v>0.03</c:v>
                </c:pt>
                <c:pt idx="8" formatCode="0.0%">
                  <c:v>0.03</c:v>
                </c:pt>
                <c:pt idx="9">
                  <c:v>0.03</c:v>
                </c:pt>
                <c:pt idx="10" formatCode="0.0%">
                  <c:v>1.4999999999999999E-2</c:v>
                </c:pt>
                <c:pt idx="11">
                  <c:v>1.4999999999999999E-2</c:v>
                </c:pt>
                <c:pt idx="12">
                  <c:v>0.02</c:v>
                </c:pt>
                <c:pt idx="13">
                  <c:v>0.02</c:v>
                </c:pt>
                <c:pt idx="14">
                  <c:v>0.02</c:v>
                </c:pt>
                <c:pt idx="15">
                  <c:v>0.02</c:v>
                </c:pt>
                <c:pt idx="16" formatCode="0.0%">
                  <c:v>0.02</c:v>
                </c:pt>
                <c:pt idx="17">
                  <c:v>0.02</c:v>
                </c:pt>
                <c:pt idx="18">
                  <c:v>0.02</c:v>
                </c:pt>
                <c:pt idx="19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A05-4410-A064-BA1DA68C15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explosion val="2"/>
          <c:dPt>
            <c:idx val="0"/>
            <c:bubble3D val="0"/>
            <c:spPr>
              <a:solidFill>
                <a:srgbClr val="7030A0"/>
              </a:solidFill>
              <a:ln>
                <a:solidFill>
                  <a:srgbClr val="FFFF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41ED-4BF1-AB47-52678EA48E67}"/>
              </c:ext>
            </c:extLst>
          </c:dPt>
          <c:dPt>
            <c:idx val="1"/>
            <c:bubble3D val="0"/>
            <c:explosion val="6"/>
            <c:spPr>
              <a:solidFill>
                <a:srgbClr val="FF0000"/>
              </a:solidFill>
              <a:ln>
                <a:solidFill>
                  <a:srgbClr val="FFFF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41ED-4BF1-AB47-52678EA48E67}"/>
              </c:ext>
            </c:extLst>
          </c:dPt>
          <c:dPt>
            <c:idx val="2"/>
            <c:bubble3D val="0"/>
            <c:explosion val="11"/>
            <c:spPr>
              <a:solidFill>
                <a:srgbClr val="00B0F0"/>
              </a:solidFill>
              <a:ln>
                <a:solidFill>
                  <a:srgbClr val="FFFF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41ED-4BF1-AB47-52678EA48E67}"/>
              </c:ext>
            </c:extLst>
          </c:dPt>
          <c:dLbls>
            <c:dLbl>
              <c:idx val="0"/>
              <c:layout>
                <c:manualLayout>
                  <c:x val="-5.4139812384563044E-2"/>
                  <c:y val="1.150650148929631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1ED-4BF1-AB47-52678EA48E67}"/>
                </c:ext>
              </c:extLst>
            </c:dLbl>
            <c:dLbl>
              <c:idx val="1"/>
              <c:layout>
                <c:manualLayout>
                  <c:x val="4.0853504423058226E-2"/>
                  <c:y val="5.0508587896100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1ED-4BF1-AB47-52678EA48E67}"/>
                </c:ext>
              </c:extLst>
            </c:dLbl>
            <c:dLbl>
              <c:idx val="2"/>
              <c:layout>
                <c:manualLayout>
                  <c:x val="-5.3920603674540692E-2"/>
                  <c:y val="-4.6138910105981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1ED-4BF1-AB47-52678EA48E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БЗДХ-538</c:v>
                </c:pt>
                <c:pt idx="1">
                  <c:v>СҮРЬЕЭ-299</c:v>
                </c:pt>
                <c:pt idx="2">
                  <c:v>ЦОЧМОГ ХАЛДВАР-3954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</c:v>
                </c:pt>
                <c:pt idx="1">
                  <c:v>6.5000000000000002E-2</c:v>
                </c:pt>
                <c:pt idx="2">
                  <c:v>0.82499999999999996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ED-4BF1-AB47-52678EA48E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5790269271896571"/>
          <c:y val="0.26786608728352401"/>
          <c:w val="0.16648002333041703"/>
          <c:h val="0.52319429036428278"/>
        </c:manualLayout>
      </c:layout>
      <c:overlay val="0"/>
      <c:txPr>
        <a:bodyPr/>
        <a:lstStyle/>
        <a:p>
          <a:pPr>
            <a:defRPr sz="1100" b="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777777777777779E-2"/>
          <c:y val="9.0277777777777776E-2"/>
          <c:w val="0.84444444444444444"/>
          <c:h val="0.81944444444444442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Pt>
            <c:idx val="0"/>
            <c:bubble3D val="0"/>
            <c:explosion val="15"/>
            <c:spPr>
              <a:solidFill>
                <a:schemeClr val="accent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0-0484-4D79-9E0D-8FFB66977EC5}"/>
              </c:ext>
            </c:extLst>
          </c:dPt>
          <c:dPt>
            <c:idx val="1"/>
            <c:bubble3D val="0"/>
            <c:explosion val="0"/>
            <c:extLst>
              <c:ext xmlns:c16="http://schemas.microsoft.com/office/drawing/2014/chart" uri="{C3380CC4-5D6E-409C-BE32-E72D297353CC}">
                <c16:uniqueId val="{00000004-0484-4D79-9E0D-8FFB66977EC5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1-0484-4D79-9E0D-8FFB66977EC5}"/>
              </c:ext>
            </c:extLst>
          </c:dPt>
          <c:dPt>
            <c:idx val="4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2-0484-4D79-9E0D-8FFB66977EC5}"/>
              </c:ext>
            </c:extLst>
          </c:dPt>
          <c:dPt>
            <c:idx val="5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3-0484-4D79-9E0D-8FFB66977EC5}"/>
              </c:ext>
            </c:extLst>
          </c:dPt>
          <c:dLbls>
            <c:dLbl>
              <c:idx val="0"/>
              <c:layout>
                <c:manualLayout>
                  <c:x val="5.3770778652668418E-3"/>
                  <c:y val="-4.9287958323391397E-2"/>
                </c:manualLayout>
              </c:layout>
              <c:tx>
                <c:rich>
                  <a:bodyPr/>
                  <a:lstStyle/>
                  <a:p>
                    <a:r>
                      <a:rPr lang="mn-MN" dirty="0"/>
                      <a:t>Салхин</a:t>
                    </a:r>
                    <a:r>
                      <a:rPr lang="mn-MN" baseline="0" dirty="0"/>
                      <a:t> цэцэг</a:t>
                    </a:r>
                    <a:r>
                      <a:rPr lang="mn-MN" dirty="0"/>
                      <a:t>
62,8%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484-4D79-9E0D-8FFB66977EC5}"/>
                </c:ext>
              </c:extLst>
            </c:dLbl>
            <c:dLbl>
              <c:idx val="1"/>
              <c:layout>
                <c:manualLayout>
                  <c:x val="-3.1249671916010652E-2"/>
                  <c:y val="2.8200707866062411E-2"/>
                </c:manualLayout>
              </c:layout>
              <c:tx>
                <c:rich>
                  <a:bodyPr/>
                  <a:lstStyle/>
                  <a:p>
                    <a:r>
                      <a:rPr lang="mn-MN" dirty="0"/>
                      <a:t>Гепатит
22,9%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484-4D79-9E0D-8FFB66977EC5}"/>
                </c:ext>
              </c:extLst>
            </c:dLbl>
            <c:dLbl>
              <c:idx val="2"/>
              <c:layout>
                <c:manualLayout>
                  <c:x val="-2.708420822397203E-2"/>
                  <c:y val="3.6747991728306686E-2"/>
                </c:manualLayout>
              </c:layout>
              <c:tx>
                <c:rich>
                  <a:bodyPr/>
                  <a:lstStyle/>
                  <a:p>
                    <a:r>
                      <a:rPr lang="mn-MN" dirty="0"/>
                      <a:t>Цусан</a:t>
                    </a:r>
                    <a:r>
                      <a:rPr lang="mn-MN" baseline="0" dirty="0"/>
                      <a:t> суулга</a:t>
                    </a:r>
                    <a:r>
                      <a:rPr lang="mn-MN" dirty="0"/>
                      <a:t>
13,3%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484-4D79-9E0D-8FFB66977EC5}"/>
                </c:ext>
              </c:extLst>
            </c:dLbl>
            <c:dLbl>
              <c:idx val="3"/>
              <c:layout>
                <c:manualLayout>
                  <c:x val="-4.111461067366582E-2"/>
                  <c:y val="1.3169092499801161E-2"/>
                </c:manualLayout>
              </c:layout>
              <c:tx>
                <c:rich>
                  <a:bodyPr/>
                  <a:lstStyle/>
                  <a:p>
                    <a:r>
                      <a:rPr lang="mn-MN" dirty="0"/>
                      <a:t>Гахай хавдар
24,05%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484-4D79-9E0D-8FFB66977EC5}"/>
                </c:ext>
              </c:extLst>
            </c:dLbl>
            <c:dLbl>
              <c:idx val="4"/>
              <c:layout>
                <c:manualLayout>
                  <c:x val="9.7099190726159766E-3"/>
                  <c:y val="1.5151515151515221E-2"/>
                </c:manualLayout>
              </c:layout>
              <c:tx>
                <c:rich>
                  <a:bodyPr/>
                  <a:lstStyle/>
                  <a:p>
                    <a:r>
                      <a:rPr lang="mn-MN" dirty="0"/>
                      <a:t>ГХА
2,9%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484-4D79-9E0D-8FFB66977EC5}"/>
                </c:ext>
              </c:extLst>
            </c:dLbl>
            <c:dLbl>
              <c:idx val="5"/>
              <c:layout>
                <c:manualLayout>
                  <c:x val="0.16977690288713901"/>
                  <c:y val="4.7460899579333395E-2"/>
                </c:manualLayout>
              </c:layout>
              <c:tx>
                <c:rich>
                  <a:bodyPr/>
                  <a:lstStyle/>
                  <a:p>
                    <a:r>
                      <a:rPr lang="mn-MN" dirty="0"/>
                      <a:t>Бусад
4,05%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809722222222223"/>
                      <c:h val="6.988584474885845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0484-4D79-9E0D-8FFB66977EC5}"/>
                </c:ext>
              </c:extLst>
            </c:dLbl>
            <c:dLbl>
              <c:idx val="6"/>
              <c:layout>
                <c:manualLayout>
                  <c:x val="1.261745406824147E-2"/>
                  <c:y val="-3.898914176823787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A99-4A81-9476-34EE929BDC7A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A99-4A81-9476-34EE929BDC7A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A99-4A81-9476-34EE929BDC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Sheet1!$A$2:$A$11</c:f>
              <c:strCache>
                <c:ptCount val="10"/>
                <c:pt idx="0">
                  <c:v>Салхинцэцэг</c:v>
                </c:pt>
                <c:pt idx="1">
                  <c:v>Гар хөл амны өвчин</c:v>
                </c:pt>
                <c:pt idx="2">
                  <c:v>Цусан суулга</c:v>
                </c:pt>
                <c:pt idx="3">
                  <c:v>Улаан эсэргэнэ</c:v>
                </c:pt>
                <c:pt idx="4">
                  <c:v>Сальмонеллез</c:v>
                </c:pt>
                <c:pt idx="5">
                  <c:v>Гепатит</c:v>
                </c:pt>
                <c:pt idx="6">
                  <c:v>Хоолны хордлого</c:v>
                </c:pt>
                <c:pt idx="7">
                  <c:v>Гахай хавдар</c:v>
                </c:pt>
                <c:pt idx="8">
                  <c:v>Эритема</c:v>
                </c:pt>
                <c:pt idx="9">
                  <c:v>Бусад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2019</c:v>
                </c:pt>
                <c:pt idx="1">
                  <c:v>1000</c:v>
                </c:pt>
                <c:pt idx="2">
                  <c:v>456</c:v>
                </c:pt>
                <c:pt idx="3">
                  <c:v>267</c:v>
                </c:pt>
                <c:pt idx="4">
                  <c:v>61</c:v>
                </c:pt>
                <c:pt idx="5">
                  <c:v>50</c:v>
                </c:pt>
                <c:pt idx="6">
                  <c:v>45</c:v>
                </c:pt>
                <c:pt idx="7">
                  <c:v>28</c:v>
                </c:pt>
                <c:pt idx="8">
                  <c:v>7</c:v>
                </c:pt>
                <c:pt idx="9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484-4D79-9E0D-8FFB66977EC5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16049382716049E-3"/>
          <c:y val="4.6360019776016309E-2"/>
          <c:w val="0.96604938271604934"/>
          <c:h val="0.880840147594606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6196412948382082E-4"/>
                  <c:y val="-1.1590004944004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D7F-4A02-AA2A-1410935C7B06}"/>
                </c:ext>
              </c:extLst>
            </c:dLbl>
            <c:dLbl>
              <c:idx val="1"/>
              <c:layout>
                <c:manualLayout>
                  <c:x val="-1.2331583552055993E-3"/>
                  <c:y val="-8.69250370800310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7F-4A02-AA2A-1410935C7B06}"/>
                </c:ext>
              </c:extLst>
            </c:dLbl>
            <c:dLbl>
              <c:idx val="2"/>
              <c:layout>
                <c:manualLayout>
                  <c:x val="3.2132788956935939E-3"/>
                  <c:y val="2.02825086520071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D7F-4A02-AA2A-1410935C7B06}"/>
                </c:ext>
              </c:extLst>
            </c:dLbl>
            <c:dLbl>
              <c:idx val="3"/>
              <c:layout>
                <c:manualLayout>
                  <c:x val="-4.6858899581996693E-3"/>
                  <c:y val="2.121176239486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D7F-4A02-AA2A-1410935C7B06}"/>
                </c:ext>
              </c:extLst>
            </c:dLbl>
            <c:dLbl>
              <c:idx val="4"/>
              <c:layout>
                <c:manualLayout>
                  <c:x val="-5.1488529211626893E-3"/>
                  <c:y val="8.3448035596829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D7F-4A02-AA2A-1410935C7B06}"/>
                </c:ext>
              </c:extLst>
            </c:dLbl>
            <c:dLbl>
              <c:idx val="5"/>
              <c:layout>
                <c:manualLayout>
                  <c:x val="-3.5479245649848758E-3"/>
                  <c:y val="2.89750123600101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D7F-4A02-AA2A-1410935C7B06}"/>
                </c:ext>
              </c:extLst>
            </c:dLbl>
            <c:dLbl>
              <c:idx val="6"/>
              <c:layout>
                <c:manualLayout>
                  <c:x val="4.2258432973656069E-3"/>
                  <c:y val="8.6925037080030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D7F-4A02-AA2A-1410935C7B06}"/>
                </c:ext>
              </c:extLst>
            </c:dLbl>
            <c:dLbl>
              <c:idx val="7"/>
              <c:layout>
                <c:manualLayout>
                  <c:x val="4.1536648196753186E-3"/>
                  <c:y val="-1.7404400140813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D7F-4A02-AA2A-1410935C7B06}"/>
                </c:ext>
              </c:extLst>
            </c:dLbl>
            <c:dLbl>
              <c:idx val="8"/>
              <c:layout>
                <c:manualLayout>
                  <c:x val="1.0283185087975114E-2"/>
                  <c:y val="-1.7674871614458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712962962962949E-2"/>
                      <c:h val="5.53422736076194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9D7F-4A02-AA2A-1410935C7B06}"/>
                </c:ext>
              </c:extLst>
            </c:dLbl>
            <c:dLbl>
              <c:idx val="9"/>
              <c:layout>
                <c:manualLayout>
                  <c:x val="4.1533002819080743E-4"/>
                  <c:y val="-2.3180009888008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D7F-4A02-AA2A-1410935C7B06}"/>
                </c:ext>
              </c:extLst>
            </c:dLbl>
            <c:dLbl>
              <c:idx val="10"/>
              <c:layout>
                <c:manualLayout>
                  <c:x val="-4.9961067366579077E-2"/>
                  <c:y val="-6.9540029664024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D7F-4A02-AA2A-1410935C7B06}"/>
                </c:ext>
              </c:extLst>
            </c:dLbl>
            <c:dLbl>
              <c:idx val="11"/>
              <c:layout>
                <c:manualLayout>
                  <c:x val="0"/>
                  <c:y val="-6.08475259560221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D7F-4A02-AA2A-1410935C7B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1ñ</c:v>
                </c:pt>
                <c:pt idx="1">
                  <c:v>2ñ</c:v>
                </c:pt>
                <c:pt idx="2">
                  <c:v>3ñ</c:v>
                </c:pt>
                <c:pt idx="3">
                  <c:v>4ñ</c:v>
                </c:pt>
                <c:pt idx="4">
                  <c:v>5с</c:v>
                </c:pt>
                <c:pt idx="5">
                  <c:v>6с</c:v>
                </c:pt>
                <c:pt idx="6">
                  <c:v>7с</c:v>
                </c:pt>
                <c:pt idx="7">
                  <c:v>8с</c:v>
                </c:pt>
                <c:pt idx="8">
                  <c:v>9с</c:v>
                </c:pt>
                <c:pt idx="9">
                  <c:v>10с</c:v>
                </c:pt>
                <c:pt idx="10">
                  <c:v>11с</c:v>
                </c:pt>
                <c:pt idx="11">
                  <c:v>12с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17.600000000000001</c:v>
                </c:pt>
                <c:pt idx="1">
                  <c:v>24.2</c:v>
                </c:pt>
                <c:pt idx="2">
                  <c:v>30.9</c:v>
                </c:pt>
                <c:pt idx="3">
                  <c:v>46.8</c:v>
                </c:pt>
                <c:pt idx="4">
                  <c:v>71.099999999999994</c:v>
                </c:pt>
                <c:pt idx="5">
                  <c:v>91</c:v>
                </c:pt>
                <c:pt idx="6">
                  <c:v>101</c:v>
                </c:pt>
                <c:pt idx="7">
                  <c:v>109.3</c:v>
                </c:pt>
                <c:pt idx="8">
                  <c:v>114.1</c:v>
                </c:pt>
                <c:pt idx="9">
                  <c:v>121.3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D7F-4A02-AA2A-1410935C7B0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6184448"/>
        <c:axId val="166185984"/>
      </c:barChart>
      <c:catAx>
        <c:axId val="1661844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Arial Mon" panose="020B0500000000000000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66185984"/>
        <c:crosses val="autoZero"/>
        <c:auto val="1"/>
        <c:lblAlgn val="ctr"/>
        <c:lblOffset val="100"/>
        <c:noMultiLvlLbl val="0"/>
      </c:catAx>
      <c:valAx>
        <c:axId val="1661859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6184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Arial Mon" pitchFamily="34" charset="0"/>
        </a:defRPr>
      </a:pPr>
      <a:endParaRPr lang="en-US"/>
    </a:p>
  </c:tx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Бодит тоо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2.0061728395061731E-2"/>
                  <c:y val="-4.20904899134192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876-4F9F-AC17-52B13C26276D}"/>
                </c:ext>
              </c:extLst>
            </c:dLbl>
            <c:dLbl>
              <c:idx val="1"/>
              <c:layout>
                <c:manualLayout>
                  <c:x val="2.6234567901234612E-2"/>
                  <c:y val="-3.9284457252522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876-4F9F-AC17-52B13C26276D}"/>
                </c:ext>
              </c:extLst>
            </c:dLbl>
            <c:dLbl>
              <c:idx val="2"/>
              <c:layout>
                <c:manualLayout>
                  <c:x val="1.8518518518518583E-2"/>
                  <c:y val="-1.6836195965366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876-4F9F-AC17-52B13C2627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2022</c:v>
                </c:pt>
                <c:pt idx="1">
                  <c:v>2023</c:v>
                </c:pt>
                <c:pt idx="2">
                  <c:v>УБ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3-9876-4F9F-AC17-52B13C26276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Промил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invertIfNegative val="0"/>
          <c:dLbls>
            <c:dLbl>
              <c:idx val="0"/>
              <c:layout>
                <c:manualLayout>
                  <c:x val="4.0123456790123427E-2"/>
                  <c:y val="-2.2448261287156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876-4F9F-AC17-52B13C26276D}"/>
                </c:ext>
              </c:extLst>
            </c:dLbl>
            <c:dLbl>
              <c:idx val="1"/>
              <c:layout>
                <c:manualLayout>
                  <c:x val="3.0864197530864296E-2"/>
                  <c:y val="-5.3314620556997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876-4F9F-AC17-52B13C26276D}"/>
                </c:ext>
              </c:extLst>
            </c:dLbl>
            <c:dLbl>
              <c:idx val="2"/>
              <c:layout>
                <c:manualLayout>
                  <c:x val="2.9320987654320996E-2"/>
                  <c:y val="-3.6478424591628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876-4F9F-AC17-52B13C2627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2022</c:v>
                </c:pt>
                <c:pt idx="1">
                  <c:v>2023</c:v>
                </c:pt>
                <c:pt idx="2">
                  <c:v>УБ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6.4</c:v>
                </c:pt>
                <c:pt idx="1">
                  <c:v>7.5</c:v>
                </c:pt>
                <c:pt idx="2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876-4F9F-AC17-52B13C2627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6528128"/>
        <c:axId val="166529664"/>
        <c:axId val="0"/>
      </c:bar3DChart>
      <c:catAx>
        <c:axId val="1665281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66529664"/>
        <c:crosses val="autoZero"/>
        <c:auto val="1"/>
        <c:lblAlgn val="ctr"/>
        <c:lblOffset val="100"/>
        <c:noMultiLvlLbl val="0"/>
      </c:catAx>
      <c:valAx>
        <c:axId val="1665296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665281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solidFill>
                  <a:srgbClr val="FFFF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EAAC-41FC-8EE7-D8C110DA32FB}"/>
              </c:ext>
            </c:extLst>
          </c:dPt>
          <c:dLbls>
            <c:dLbl>
              <c:idx val="0"/>
              <c:layout>
                <c:manualLayout>
                  <c:x val="1.5432098765432417E-3"/>
                  <c:y val="-2.8060326608944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AAC-41FC-8EE7-D8C110DA32FB}"/>
                </c:ext>
              </c:extLst>
            </c:dLbl>
            <c:dLbl>
              <c:idx val="1"/>
              <c:layout>
                <c:manualLayout>
                  <c:x val="-4.6296296296297014E-3"/>
                  <c:y val="-1.9642228626261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AAC-41FC-8EE7-D8C110DA32FB}"/>
                </c:ext>
              </c:extLst>
            </c:dLbl>
            <c:dLbl>
              <c:idx val="2"/>
              <c:layout>
                <c:manualLayout>
                  <c:x val="-1.5432098765432417E-3"/>
                  <c:y val="-3.6478424591628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AAC-41FC-8EE7-D8C110DA32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Тэмбүү</c:v>
                </c:pt>
                <c:pt idx="1">
                  <c:v>Заг</c:v>
                </c:pt>
                <c:pt idx="2">
                  <c:v>Трихомоназ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7.3</c:v>
                </c:pt>
                <c:pt idx="1">
                  <c:v>1.5</c:v>
                </c:pt>
                <c:pt idx="2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AAC-41FC-8EE7-D8C110DA32F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rgbClr val="FF0000"/>
              </a:solidFill>
            </a:ln>
          </c:spPr>
          <c:invertIfNegative val="0"/>
          <c:dLbls>
            <c:dLbl>
              <c:idx val="0"/>
              <c:layout>
                <c:manualLayout>
                  <c:x val="4.6296296296297014E-3"/>
                  <c:y val="-1.403016330447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AAC-41FC-8EE7-D8C110DA32FB}"/>
                </c:ext>
              </c:extLst>
            </c:dLbl>
            <c:dLbl>
              <c:idx val="1"/>
              <c:layout>
                <c:manualLayout>
                  <c:x val="1.0802469135802413E-2"/>
                  <c:y val="-3.0866359269839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AAC-41FC-8EE7-D8C110DA32FB}"/>
                </c:ext>
              </c:extLst>
            </c:dLbl>
            <c:dLbl>
              <c:idx val="2"/>
              <c:layout>
                <c:manualLayout>
                  <c:x val="1.0802469135802503E-2"/>
                  <c:y val="-2.8060326608944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AAC-41FC-8EE7-D8C110DA32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Тэмбүү</c:v>
                </c:pt>
                <c:pt idx="1">
                  <c:v>Заг</c:v>
                </c:pt>
                <c:pt idx="2">
                  <c:v>Трихомоназ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7.4</c:v>
                </c:pt>
                <c:pt idx="1">
                  <c:v>2.2000000000000002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AAC-41FC-8EE7-D8C110DA32F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УБ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7030A0"/>
              </a:solidFill>
            </a:ln>
          </c:spPr>
          <c:invertIfNegative val="0"/>
          <c:dLbls>
            <c:dLbl>
              <c:idx val="0"/>
              <c:layout>
                <c:manualLayout>
                  <c:x val="2.0061728395061731E-2"/>
                  <c:y val="-2.2448261287156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AAC-41FC-8EE7-D8C110DA32FB}"/>
                </c:ext>
              </c:extLst>
            </c:dLbl>
            <c:dLbl>
              <c:idx val="1"/>
              <c:layout>
                <c:manualLayout>
                  <c:x val="7.7160493827163031E-3"/>
                  <c:y val="-8.4180979826834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AC-41FC-8EE7-D8C110DA32FB}"/>
                </c:ext>
              </c:extLst>
            </c:dLbl>
            <c:dLbl>
              <c:idx val="2"/>
              <c:layout>
                <c:manualLayout>
                  <c:x val="1.2345679012345723E-2"/>
                  <c:y val="-1.96422286262618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AAC-41FC-8EE7-D8C110DA32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Тэмбүү</c:v>
                </c:pt>
                <c:pt idx="1">
                  <c:v>Заг</c:v>
                </c:pt>
                <c:pt idx="2">
                  <c:v>Трихомоназ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14.2</c:v>
                </c:pt>
                <c:pt idx="1">
                  <c:v>8</c:v>
                </c:pt>
                <c:pt idx="2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AAC-41FC-8EE7-D8C110DA32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8768640"/>
        <c:axId val="168770176"/>
        <c:axId val="0"/>
      </c:bar3DChart>
      <c:catAx>
        <c:axId val="1687686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68770176"/>
        <c:crosses val="autoZero"/>
        <c:auto val="1"/>
        <c:lblAlgn val="ctr"/>
        <c:lblOffset val="100"/>
        <c:noMultiLvlLbl val="0"/>
      </c:catAx>
      <c:valAx>
        <c:axId val="1687701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6876864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100" b="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Бодит тоо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2.0061728395061731E-2"/>
                  <c:y val="-4.20904899134192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B71-450D-857E-9A83EDF06C46}"/>
                </c:ext>
              </c:extLst>
            </c:dLbl>
            <c:dLbl>
              <c:idx val="1"/>
              <c:layout>
                <c:manualLayout>
                  <c:x val="2.6234567901234612E-2"/>
                  <c:y val="-3.9284457252522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B71-450D-857E-9A83EDF06C46}"/>
                </c:ext>
              </c:extLst>
            </c:dLbl>
            <c:dLbl>
              <c:idx val="2"/>
              <c:layout>
                <c:manualLayout>
                  <c:x val="1.8518518518518583E-2"/>
                  <c:y val="-1.6836195965366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B71-450D-857E-9A83EDF06C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2022</c:v>
                </c:pt>
                <c:pt idx="1">
                  <c:v>2023</c:v>
                </c:pt>
                <c:pt idx="2">
                  <c:v>УБ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3-AB71-450D-857E-9A83EDF06C4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Промил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invertIfNegative val="0"/>
          <c:dLbls>
            <c:dLbl>
              <c:idx val="0"/>
              <c:layout>
                <c:manualLayout>
                  <c:x val="4.0123456790123427E-2"/>
                  <c:y val="-2.2448261287156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B71-450D-857E-9A83EDF06C46}"/>
                </c:ext>
              </c:extLst>
            </c:dLbl>
            <c:dLbl>
              <c:idx val="1"/>
              <c:layout>
                <c:manualLayout>
                  <c:x val="3.0864197530864296E-2"/>
                  <c:y val="-5.3314620556997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B71-450D-857E-9A83EDF06C46}"/>
                </c:ext>
              </c:extLst>
            </c:dLbl>
            <c:dLbl>
              <c:idx val="2"/>
              <c:layout>
                <c:manualLayout>
                  <c:x val="2.9320987654320996E-2"/>
                  <c:y val="-3.6478424591628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B71-450D-857E-9A83EDF06C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2022</c:v>
                </c:pt>
                <c:pt idx="1">
                  <c:v>2023</c:v>
                </c:pt>
                <c:pt idx="2">
                  <c:v>УБ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</c:v>
                </c:pt>
                <c:pt idx="1">
                  <c:v>49.3</c:v>
                </c:pt>
                <c:pt idx="2">
                  <c:v>46.6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B71-450D-857E-9A83EDF06C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6528128"/>
        <c:axId val="166529664"/>
        <c:axId val="0"/>
      </c:bar3DChart>
      <c:catAx>
        <c:axId val="1665281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66529664"/>
        <c:crosses val="autoZero"/>
        <c:auto val="1"/>
        <c:lblAlgn val="ctr"/>
        <c:lblOffset val="100"/>
        <c:noMultiLvlLbl val="0"/>
      </c:catAx>
      <c:valAx>
        <c:axId val="1665296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665281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2021он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9320987654321017E-2"/>
                  <c:y val="-8.13749471659401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500-40BF-9236-E31EC8D70641}"/>
                </c:ext>
              </c:extLst>
            </c:dLbl>
            <c:dLbl>
              <c:idx val="1"/>
              <c:layout>
                <c:manualLayout>
                  <c:x val="-1.5432098765432098E-3"/>
                  <c:y val="-8.9793045148623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500-40BF-9236-E31EC8D706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Нийт хүн амын тоо</c:v>
                </c:pt>
                <c:pt idx="1">
                  <c:v>Нийт өвчлөл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383892</c:v>
                </c:pt>
                <c:pt idx="1">
                  <c:v>91844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00-40BF-9236-E31EC8D7064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2022он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7777777777777776E-2"/>
                  <c:y val="-7.85689145050456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500-40BF-9236-E31EC8D70641}"/>
                </c:ext>
              </c:extLst>
            </c:dLbl>
            <c:dLbl>
              <c:idx val="1"/>
              <c:layout>
                <c:manualLayout>
                  <c:x val="1.8518518518518517E-2"/>
                  <c:y val="-6.17327185396787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500-40BF-9236-E31EC8D706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Нийт хүн амын тоо</c:v>
                </c:pt>
                <c:pt idx="1">
                  <c:v>Нийт өвчлөл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375786</c:v>
                </c:pt>
                <c:pt idx="1">
                  <c:v>142955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00-40BF-9236-E31EC8D7064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2023.10сар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7037037037037035E-2"/>
                  <c:y val="-4.77025552352062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500-40BF-9236-E31EC8D70641}"/>
                </c:ext>
              </c:extLst>
            </c:dLbl>
            <c:dLbl>
              <c:idx val="1"/>
              <c:layout>
                <c:manualLayout>
                  <c:x val="5.4012345679012343E-2"/>
                  <c:y val="-7.015081652236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00-40BF-9236-E31EC8D706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Нийт хүн амын тоо</c:v>
                </c:pt>
                <c:pt idx="1">
                  <c:v>Нийт өвчлөл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396345</c:v>
                </c:pt>
                <c:pt idx="1">
                  <c:v>129989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500-40BF-9236-E31EC8D706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65016527"/>
        <c:axId val="265733759"/>
        <c:axId val="0"/>
      </c:bar3DChart>
      <c:catAx>
        <c:axId val="265016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5733759"/>
        <c:crosses val="autoZero"/>
        <c:auto val="1"/>
        <c:lblAlgn val="ctr"/>
        <c:lblOffset val="100"/>
        <c:noMultiLvlLbl val="0"/>
      </c:catAx>
      <c:valAx>
        <c:axId val="2657337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50165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 он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Хавдрын өвчлөл /C00-C97/</c:v>
                </c:pt>
                <c:pt idx="1">
                  <c:v>Зүрх судасны тогтолцооны өвчлөл /I00-I99/</c:v>
                </c:pt>
                <c:pt idx="2">
                  <c:v>Амьсгалын тогтолцооны өвчлөл /J00-J99/</c:v>
                </c:pt>
                <c:pt idx="3">
                  <c:v>Хоол шингээх эрхтний өвчлөл /K00-K93/</c:v>
                </c:pt>
                <c:pt idx="4">
                  <c:v>Мэдрэлийн тогтолцооны өвчлөл / G00-G99/</c:v>
                </c:pt>
                <c:pt idx="5">
                  <c:v>Шээс бэлгийн тогтолцооны эмгэгийн өвчлөл / N00-N99/</c:v>
                </c:pt>
                <c:pt idx="6">
                  <c:v>Осол гэмтлийн өвчлөл /S00-S99/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7.48</c:v>
                </c:pt>
                <c:pt idx="1">
                  <c:v>368.69</c:v>
                </c:pt>
                <c:pt idx="2">
                  <c:v>638.66</c:v>
                </c:pt>
                <c:pt idx="3">
                  <c:v>890.37</c:v>
                </c:pt>
                <c:pt idx="4">
                  <c:v>246.4</c:v>
                </c:pt>
                <c:pt idx="5">
                  <c:v>215.2</c:v>
                </c:pt>
                <c:pt idx="6">
                  <c:v>125.28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F3-41C9-8659-7CF4CC1DB19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2023 оны эхний 10 сараар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2.00617283950617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9F3-41C9-8659-7CF4CC1DB1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Хавдрын өвчлөл /C00-C97/</c:v>
                </c:pt>
                <c:pt idx="1">
                  <c:v>Зүрх судасны тогтолцооны өвчлөл /I00-I99/</c:v>
                </c:pt>
                <c:pt idx="2">
                  <c:v>Амьсгалын тогтолцооны өвчлөл /J00-J99/</c:v>
                </c:pt>
                <c:pt idx="3">
                  <c:v>Хоол шингээх эрхтний өвчлөл /K00-K93/</c:v>
                </c:pt>
                <c:pt idx="4">
                  <c:v>Мэдрэлийн тогтолцооны өвчлөл / G00-G99/</c:v>
                </c:pt>
                <c:pt idx="5">
                  <c:v>Шээс бэлгийн тогтолцооны эмгэгийн өвчлөл / N00-N99/</c:v>
                </c:pt>
                <c:pt idx="6">
                  <c:v>Осол гэмтлийн өвчлөл /S00-S99/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4.9000000000000004</c:v>
                </c:pt>
                <c:pt idx="1">
                  <c:v>340.6</c:v>
                </c:pt>
                <c:pt idx="2">
                  <c:v>503.5</c:v>
                </c:pt>
                <c:pt idx="3">
                  <c:v>727.8</c:v>
                </c:pt>
                <c:pt idx="4">
                  <c:v>272.89999999999998</c:v>
                </c:pt>
                <c:pt idx="5">
                  <c:v>190.3</c:v>
                </c:pt>
                <c:pt idx="6">
                  <c:v>197.3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F3-41C9-8659-7CF4CC1DB1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9624095"/>
        <c:axId val="266032591"/>
      </c:barChart>
      <c:catAx>
        <c:axId val="2069624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6032591"/>
        <c:crosses val="autoZero"/>
        <c:auto val="1"/>
        <c:lblAlgn val="ctr"/>
        <c:lblOffset val="100"/>
        <c:noMultiLvlLbl val="0"/>
      </c:catAx>
      <c:valAx>
        <c:axId val="2660325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9624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6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5873015873015894"/>
          <c:y val="3.3573141486811064E-2"/>
          <c:w val="0.82539682539682535"/>
          <c:h val="0.8345323741007185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hlink"/>
            </a:solidFill>
            <a:ln w="1570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8.0034061753516766E-2"/>
                  <c:y val="2.0954622940173702E-2"/>
                </c:manualLayout>
              </c:layout>
              <c:spPr>
                <a:noFill/>
                <a:ln w="31409">
                  <a:noFill/>
                </a:ln>
              </c:spPr>
              <c:txPr>
                <a:bodyPr/>
                <a:lstStyle/>
                <a:p>
                  <a:pPr>
                    <a:defRPr sz="2000" b="1" i="0" u="none" strike="noStrike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Tahom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4E6-4E16-997B-DF7DB475458C}"/>
                </c:ext>
              </c:extLst>
            </c:dLbl>
            <c:dLbl>
              <c:idx val="1"/>
              <c:layout>
                <c:manualLayout>
                  <c:x val="3.0830793271627816E-2"/>
                  <c:y val="-5.0169522308932624E-2"/>
                </c:manualLayout>
              </c:layout>
              <c:spPr>
                <a:noFill/>
                <a:ln w="31409">
                  <a:noFill/>
                </a:ln>
              </c:spPr>
              <c:txPr>
                <a:bodyPr/>
                <a:lstStyle/>
                <a:p>
                  <a:pPr>
                    <a:defRPr sz="2000" b="1" i="0" u="none" strike="noStrike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Tahom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4E6-4E16-997B-DF7DB475458C}"/>
                </c:ext>
              </c:extLst>
            </c:dLbl>
            <c:spPr>
              <a:noFill/>
              <a:ln w="31409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="1" i="0" u="none" strike="noStrike" baseline="0">
                    <a:solidFill>
                      <a:schemeClr val="tx1"/>
                    </a:solidFill>
                    <a:latin typeface="Arial" panose="020B0604020202020204" pitchFamily="34" charset="0"/>
                    <a:ea typeface="Tahom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2022</c:v>
                </c:pt>
                <c:pt idx="1">
                  <c:v>2023.10сар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1496304</c:v>
                </c:pt>
                <c:pt idx="1">
                  <c:v>1422465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E6-4E16-997B-DF7DB475458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chemeClr val="accent2"/>
            </a:solidFill>
            <a:ln w="15704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409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226" b="0" i="0" u="none" strike="noStrike" baseline="0">
                    <a:solidFill>
                      <a:schemeClr val="tx1"/>
                    </a:solidFill>
                    <a:latin typeface="Tahoma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2022</c:v>
                </c:pt>
                <c:pt idx="1">
                  <c:v>2023.10сар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3-A4E6-4E16-997B-DF7DB475458C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chemeClr val="hlink"/>
            </a:solidFill>
            <a:ln w="15704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409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226" b="0" i="0" u="none" strike="noStrike" baseline="0">
                    <a:solidFill>
                      <a:schemeClr val="tx1"/>
                    </a:solidFill>
                    <a:latin typeface="Tahoma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2022</c:v>
                </c:pt>
                <c:pt idx="1">
                  <c:v>2023.10сар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4-A4E6-4E16-997B-DF7DB475458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pyramid"/>
        <c:axId val="168901248"/>
        <c:axId val="168919424"/>
        <c:axId val="0"/>
      </c:bar3DChart>
      <c:catAx>
        <c:axId val="168901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92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226" b="0" i="0" u="none" strike="noStrike" baseline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defRPr>
            </a:pPr>
            <a:endParaRPr lang="en-US"/>
          </a:p>
        </c:txPr>
        <c:crossAx val="168919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68919424"/>
        <c:scaling>
          <c:orientation val="minMax"/>
        </c:scaling>
        <c:delete val="0"/>
        <c:axPos val="l"/>
        <c:majorGridlines>
          <c:spPr>
            <a:ln w="3926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92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defRPr>
            </a:pPr>
            <a:endParaRPr lang="en-US"/>
          </a:p>
        </c:txPr>
        <c:crossAx val="168901248"/>
        <c:crosses val="autoZero"/>
        <c:crossBetween val="between"/>
      </c:valAx>
      <c:spPr>
        <a:noFill/>
        <a:ln w="3140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26" b="0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842283228109998E-2"/>
          <c:y val="2.6497528682974194E-2"/>
          <c:w val="0.94113369274786596"/>
          <c:h val="0.877740305465005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Поликлиник</c:v>
                </c:pt>
                <c:pt idx="1">
                  <c:v>СА №1</c:v>
                </c:pt>
                <c:pt idx="2">
                  <c:v>СА №2</c:v>
                </c:pt>
                <c:pt idx="3">
                  <c:v>ДЭНЭ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9.5</c:v>
                </c:pt>
                <c:pt idx="1">
                  <c:v>5.8</c:v>
                </c:pt>
                <c:pt idx="2">
                  <c:v>0.6</c:v>
                </c:pt>
                <c:pt idx="3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75-40C3-A9EF-965B4BB7DD8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68821120"/>
        <c:axId val="168822656"/>
      </c:barChart>
      <c:catAx>
        <c:axId val="1688211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68822656"/>
        <c:crosses val="autoZero"/>
        <c:auto val="1"/>
        <c:lblAlgn val="ctr"/>
        <c:lblOffset val="100"/>
        <c:noMultiLvlLbl val="0"/>
      </c:catAx>
      <c:valAx>
        <c:axId val="168822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688211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Arial Mon" pitchFamily="34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975308641975308E-2"/>
          <c:y val="3.2575497027485897E-2"/>
          <c:w val="0.96604938271604934"/>
          <c:h val="0.8668115321534476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7030A0"/>
              </a:solidFill>
            </a:ln>
          </c:spPr>
          <c:invertIfNegative val="0"/>
          <c:dLbls>
            <c:dLbl>
              <c:idx val="1"/>
              <c:layout>
                <c:manualLayout>
                  <c:x val="6.0756294295511173E-8"/>
                  <c:y val="5.429249504580982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4205186157285888E-2"/>
                      <c:h val="7.05802435595527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2D0F-406B-BB72-54C6950D67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0-7 хоног</c:v>
                </c:pt>
                <c:pt idx="1">
                  <c:v>7-28 хоног</c:v>
                </c:pt>
                <c:pt idx="2">
                  <c:v>29-1 нас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30</c:v>
                </c:pt>
                <c:pt idx="1">
                  <c:v>12</c:v>
                </c:pt>
                <c:pt idx="2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0F-406B-BB72-54C6950D67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1763968"/>
        <c:axId val="151765760"/>
      </c:barChart>
      <c:catAx>
        <c:axId val="1517639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51765760"/>
        <c:crosses val="autoZero"/>
        <c:auto val="1"/>
        <c:lblAlgn val="ctr"/>
        <c:lblOffset val="100"/>
        <c:noMultiLvlLbl val="0"/>
      </c:catAx>
      <c:valAx>
        <c:axId val="1517657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517639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798993875765534E-2"/>
          <c:y val="3.6443293946503995E-2"/>
          <c:w val="0.93313927772917671"/>
          <c:h val="0.848331725204116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7030A0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30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A89-48AD-9886-E6E0FECC33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ЭХЭМҮТ</c:v>
                </c:pt>
                <c:pt idx="1">
                  <c:v>3 төрөх</c:v>
                </c:pt>
                <c:pt idx="2">
                  <c:v>Шүүх эмнэлэг</c:v>
                </c:pt>
                <c:pt idx="3">
                  <c:v>1-р төрөх</c:v>
                </c:pt>
                <c:pt idx="4">
                  <c:v>БЗНЭ</c:v>
                </c:pt>
                <c:pt idx="5">
                  <c:v>Налайх</c:v>
                </c:pt>
                <c:pt idx="6">
                  <c:v>Хувийн эмнэлэг</c:v>
                </c:pt>
                <c:pt idx="7">
                  <c:v>ЭНЭҮТ-2</c:v>
                </c:pt>
                <c:pt idx="8">
                  <c:v>Багануур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35</c:v>
                </c:pt>
                <c:pt idx="1">
                  <c:v>17</c:v>
                </c:pt>
                <c:pt idx="2">
                  <c:v>8</c:v>
                </c:pt>
                <c:pt idx="3">
                  <c:v>6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89-48AD-9886-E6E0FECC33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665088"/>
        <c:axId val="106666624"/>
      </c:barChart>
      <c:catAx>
        <c:axId val="106665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06666624"/>
        <c:crosses val="autoZero"/>
        <c:auto val="1"/>
        <c:lblAlgn val="ctr"/>
        <c:lblOffset val="100"/>
        <c:noMultiLvlLbl val="0"/>
      </c:catAx>
      <c:valAx>
        <c:axId val="1066666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6665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7030A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1-р сар</c:v>
                </c:pt>
                <c:pt idx="1">
                  <c:v>2-р сар</c:v>
                </c:pt>
                <c:pt idx="2">
                  <c:v>3-р сар</c:v>
                </c:pt>
                <c:pt idx="3">
                  <c:v>4-р сар</c:v>
                </c:pt>
                <c:pt idx="4">
                  <c:v>5-р сар</c:v>
                </c:pt>
                <c:pt idx="5">
                  <c:v>6 сар</c:v>
                </c:pt>
                <c:pt idx="6">
                  <c:v>7 сар</c:v>
                </c:pt>
                <c:pt idx="7">
                  <c:v>8 сар</c:v>
                </c:pt>
                <c:pt idx="8">
                  <c:v>9 сар</c:v>
                </c:pt>
                <c:pt idx="9">
                  <c:v>10 сар</c:v>
                </c:pt>
                <c:pt idx="10">
                  <c:v>11 сар</c:v>
                </c:pt>
                <c:pt idx="11">
                  <c:v>12 сар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10</c:v>
                </c:pt>
                <c:pt idx="1">
                  <c:v>6</c:v>
                </c:pt>
                <c:pt idx="2">
                  <c:v>8</c:v>
                </c:pt>
                <c:pt idx="3">
                  <c:v>5</c:v>
                </c:pt>
                <c:pt idx="4">
                  <c:v>6</c:v>
                </c:pt>
                <c:pt idx="5">
                  <c:v>5</c:v>
                </c:pt>
                <c:pt idx="6">
                  <c:v>11</c:v>
                </c:pt>
                <c:pt idx="7">
                  <c:v>7</c:v>
                </c:pt>
                <c:pt idx="8">
                  <c:v>6</c:v>
                </c:pt>
                <c:pt idx="9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35-450B-AB36-26BFBE4CE4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844160"/>
        <c:axId val="106845696"/>
      </c:barChart>
      <c:catAx>
        <c:axId val="1068441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06845696"/>
        <c:crosses val="autoZero"/>
        <c:auto val="1"/>
        <c:lblAlgn val="ctr"/>
        <c:lblOffset val="100"/>
        <c:noMultiLvlLbl val="0"/>
      </c:catAx>
      <c:valAx>
        <c:axId val="1068456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68441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975308641975308E-2"/>
          <c:y val="3.3672391930733854E-2"/>
          <c:w val="0.96604938271604934"/>
          <c:h val="0.862326757863464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FFFF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Поликлиник</c:v>
                </c:pt>
                <c:pt idx="1">
                  <c:v>СА-2</c:v>
                </c:pt>
                <c:pt idx="2">
                  <c:v>СА-1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30</c:v>
                </c:pt>
                <c:pt idx="1">
                  <c:v>20</c:v>
                </c:pt>
                <c:pt idx="2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0E-4598-9122-2F21A99BAF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4557568"/>
        <c:axId val="164559104"/>
      </c:barChart>
      <c:catAx>
        <c:axId val="164557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64559104"/>
        <c:crosses val="autoZero"/>
        <c:auto val="1"/>
        <c:lblAlgn val="ctr"/>
        <c:lblOffset val="100"/>
        <c:noMultiLvlLbl val="0"/>
      </c:catAx>
      <c:valAx>
        <c:axId val="1645591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6455756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FFFF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2022</c:v>
                </c:pt>
                <c:pt idx="1">
                  <c:v>2023</c:v>
                </c:pt>
                <c:pt idx="2">
                  <c:v>УБ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1.6</c:v>
                </c:pt>
                <c:pt idx="1">
                  <c:v>0.8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0E-4598-9122-2F21A99BAF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4557568"/>
        <c:axId val="164559104"/>
      </c:barChart>
      <c:catAx>
        <c:axId val="164557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64559104"/>
        <c:crosses val="autoZero"/>
        <c:auto val="1"/>
        <c:lblAlgn val="ctr"/>
        <c:lblOffset val="100"/>
        <c:noMultiLvlLbl val="0"/>
      </c:catAx>
      <c:valAx>
        <c:axId val="1645591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6455756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0.06306</cdr:x>
      <cdr:y>0.24615</cdr:y>
    </cdr:from>
    <cdr:to>
      <cdr:x>0.98529</cdr:x>
      <cdr:y>0.24615</cdr:y>
    </cdr:to>
    <cdr:sp macro="" textlink="">
      <cdr:nvSpPr>
        <cdr:cNvPr id="3" name="Straight Connector 2"/>
        <cdr:cNvSpPr/>
      </cdr:nvSpPr>
      <cdr:spPr>
        <a:xfrm xmlns:a="http://schemas.openxmlformats.org/drawingml/2006/main" flipV="1">
          <a:off x="533400" y="1219200"/>
          <a:ext cx="7800406" cy="0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>
            <a:ln w="57150">
              <a:solidFill>
                <a:srgbClr val="0000FF"/>
              </a:solidFill>
              <a:prstDash val="solid"/>
            </a:ln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0.06481</cdr:x>
      <cdr:y>0.69231</cdr:y>
    </cdr:from>
    <cdr:to>
      <cdr:x>0.98704</cdr:x>
      <cdr:y>0.69231</cdr:y>
    </cdr:to>
    <cdr:sp macro="" textlink="">
      <cdr:nvSpPr>
        <cdr:cNvPr id="3" name="Straight Connector 2"/>
        <cdr:cNvSpPr/>
      </cdr:nvSpPr>
      <cdr:spPr>
        <a:xfrm xmlns:a="http://schemas.openxmlformats.org/drawingml/2006/main" flipV="1">
          <a:off x="533400" y="3429000"/>
          <a:ext cx="7589584" cy="0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>
            <a:ln w="57150">
              <a:solidFill>
                <a:srgbClr val="0000FF"/>
              </a:solidFill>
              <a:prstDash val="solid"/>
            </a:ln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0.07777</cdr:x>
      <cdr:y>0.35385</cdr:y>
    </cdr:from>
    <cdr:to>
      <cdr:x>1</cdr:x>
      <cdr:y>0.35385</cdr:y>
    </cdr:to>
    <cdr:sp macro="" textlink="">
      <cdr:nvSpPr>
        <cdr:cNvPr id="3" name="Straight Connector 2"/>
        <cdr:cNvSpPr/>
      </cdr:nvSpPr>
      <cdr:spPr>
        <a:xfrm xmlns:a="http://schemas.openxmlformats.org/drawingml/2006/main" flipV="1">
          <a:off x="640016" y="1752600"/>
          <a:ext cx="7589584" cy="0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>
            <a:ln w="57150">
              <a:solidFill>
                <a:srgbClr val="0000FF"/>
              </a:solidFill>
              <a:prstDash val="solid"/>
            </a:ln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0.0463</cdr:x>
      <cdr:y>0.67345</cdr:y>
    </cdr:from>
    <cdr:to>
      <cdr:x>1</cdr:x>
      <cdr:y>0.68354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381030" y="3048000"/>
          <a:ext cx="7848570" cy="45667"/>
        </a:xfrm>
        <a:prstGeom xmlns:a="http://schemas.openxmlformats.org/drawingml/2006/main" prst="line">
          <a:avLst/>
        </a:prstGeom>
        <a:ln xmlns:a="http://schemas.openxmlformats.org/drawingml/2006/main"/>
      </cdr:spPr>
      <cdr:style>
        <a:lnRef xmlns:a="http://schemas.openxmlformats.org/drawingml/2006/main" idx="3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2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0.02315</cdr:x>
      <cdr:y>0.80814</cdr:y>
    </cdr:from>
    <cdr:to>
      <cdr:x>0.97685</cdr:x>
      <cdr:y>0.81823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190515" y="3657600"/>
          <a:ext cx="7848570" cy="45667"/>
        </a:xfrm>
        <a:prstGeom xmlns:a="http://schemas.openxmlformats.org/drawingml/2006/main" prst="line">
          <a:avLst/>
        </a:prstGeom>
        <a:ln xmlns:a="http://schemas.openxmlformats.org/drawingml/2006/main"/>
      </cdr:spPr>
      <cdr:style>
        <a:lnRef xmlns:a="http://schemas.openxmlformats.org/drawingml/2006/main" idx="3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2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0.02315</cdr:x>
      <cdr:y>0.77447</cdr:y>
    </cdr:from>
    <cdr:to>
      <cdr:x>0.97685</cdr:x>
      <cdr:y>0.78456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190515" y="3505200"/>
          <a:ext cx="7848570" cy="45667"/>
        </a:xfrm>
        <a:prstGeom xmlns:a="http://schemas.openxmlformats.org/drawingml/2006/main" prst="line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4820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1"/>
            <a:ext cx="3037840" cy="464820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039D91FF-265D-43DE-B395-3AD748FB407A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4F5B45A2-5161-4C41-A998-E133BA9D83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808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A858E-A4EC-4DC6-89BA-16A27A081250}" type="datetime1">
              <a:rPr lang="mn-MN" smtClean="0"/>
              <a:pPr>
                <a:defRPr/>
              </a:pPr>
              <a:t>2023.11.20</a:t>
            </a:fld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n-MN"/>
              <a:t>Статистикийн тасаг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E460B-C8F9-4A73-A544-72FD07094D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37422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6F773-7090-432D-AFCC-DE0C5DDF85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40934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БАЯНЗҮРХ ДҮҮРГИЙН ЭРҮҮЛ МЭНДИЙН ТӨВ</a:t>
            </a: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mn-MN" sz="4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mn-MN" sz="4000" dirty="0">
                <a:latin typeface="Arial" pitchFamily="34" charset="0"/>
                <a:cs typeface="Arial" pitchFamily="34" charset="0"/>
              </a:rPr>
              <a:t>                     </a:t>
            </a:r>
            <a:r>
              <a:rPr lang="mn-MN" sz="40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ЭРҮҮЛ МЭНДИЙН</a:t>
            </a:r>
          </a:p>
          <a:p>
            <a:pPr algn="ctr">
              <a:buNone/>
            </a:pPr>
            <a:r>
              <a:rPr lang="mn-MN" sz="40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             ҮНДСЭН ҮЗҮҮЛЭЛТ</a:t>
            </a:r>
          </a:p>
          <a:p>
            <a:pPr algn="ctr">
              <a:buNone/>
            </a:pPr>
            <a:endParaRPr lang="mn-MN" sz="4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mn-MN" sz="4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mn-MN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mn-MN" sz="4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2023 оны эхний </a:t>
            </a:r>
            <a:r>
              <a:rPr lang="en-US" sz="4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mn-MN" sz="4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сараар</a:t>
            </a:r>
            <a:endParaRPr lang="en-US" sz="4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user\Downloads\bzd logo suul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578166"/>
            <a:ext cx="30480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1-5 НАСНЫ ЭНДЭГДЭЛ 5 тохиолдол бүртгэгдсэн. Өмнөх оны мөн үеэс 0.8 промилоор бага байна. УБ-ын дунджаас 0.6-р бага .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68416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1-5 НАСНЫ ХҮҮХДИЙН ЭНДЭГДЭЛ </a:t>
            </a:r>
            <a:b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ДҮҮРГҮҮДЭЭР ХАРЬЦУУЛБАЛ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7443319"/>
              </p:ext>
            </p:extLst>
          </p:nvPr>
        </p:nvGraphicFramePr>
        <p:xfrm>
          <a:off x="457200" y="1676400"/>
          <a:ext cx="8229600" cy="4449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7125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1-5 НАСНЫ ХҮҮХДИЙН ЭНДЭГДЛИЙН ШАЛТГААН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22304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5849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1-5 насны хүүхдийн эндэгдэл-эндсэн газруудаар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183222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8895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1-5 насны хүүхдийн эндэгдэл- саруудаар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2468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57447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1-5 насны эндэгдэл амбулаториор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636701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9207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ЖИРЭМСНИЙ ХЯНАЛТ </a:t>
            </a:r>
            <a:r>
              <a:rPr lang="en-US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өмнөх оноос 1,1%-р буурсан,  УБ-ын дунджаас 2,4%-р бага байна.</a:t>
            </a:r>
            <a:endParaRPr lang="en-US" sz="1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4352181"/>
              </p:ext>
            </p:extLst>
          </p:nvPr>
        </p:nvGraphicFramePr>
        <p:xfrm>
          <a:off x="466725" y="145573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82339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Жирэмсний эрт хяналт хороогоор</a:t>
            </a:r>
            <a:br>
              <a:rPr lang="mn-MN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n-MN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эхний 10 сараар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42368"/>
              </p:ext>
            </p:extLst>
          </p:nvPr>
        </p:nvGraphicFramePr>
        <p:xfrm>
          <a:off x="228600" y="1600200"/>
          <a:ext cx="8458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12724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Эхийн эндэгдэл 3 тохиолдол бүртгэгдсэн. Өмнөх оноос 33,2 просантимилээр өссөн.</a:t>
            </a:r>
            <a:b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УБ-ЫН ДУНДжаас 23,9-р их байна.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163184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67594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79AB2-0084-A467-3BA5-CE047557E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dirty="0">
                <a:latin typeface="Arial" panose="020B0604020202020204" pitchFamily="34" charset="0"/>
                <a:cs typeface="Arial" panose="020B0604020202020204" pitchFamily="34" charset="0"/>
              </a:rPr>
              <a:t>ЭХИЙН ЭНДЭГДЛИЙН ТОХИОЛДЛУУД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F428578-6D7D-F29A-D4B6-2163AB11F1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8600413"/>
              </p:ext>
            </p:extLst>
          </p:nvPr>
        </p:nvGraphicFramePr>
        <p:xfrm>
          <a:off x="533400" y="1600200"/>
          <a:ext cx="81534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3803998035"/>
                    </a:ext>
                  </a:extLst>
                </a:gridCol>
                <a:gridCol w="913311">
                  <a:extLst>
                    <a:ext uri="{9D8B030D-6E8A-4147-A177-3AD203B41FA5}">
                      <a16:colId xmlns:a16="http://schemas.microsoft.com/office/drawing/2014/main" val="1183542451"/>
                    </a:ext>
                  </a:extLst>
                </a:gridCol>
                <a:gridCol w="1144089">
                  <a:extLst>
                    <a:ext uri="{9D8B030D-6E8A-4147-A177-3AD203B41FA5}">
                      <a16:colId xmlns:a16="http://schemas.microsoft.com/office/drawing/2014/main" val="415729956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618610965"/>
                    </a:ext>
                  </a:extLst>
                </a:gridCol>
                <a:gridCol w="1583327">
                  <a:extLst>
                    <a:ext uri="{9D8B030D-6E8A-4147-A177-3AD203B41FA5}">
                      <a16:colId xmlns:a16="http://schemas.microsoft.com/office/drawing/2014/main" val="1133757118"/>
                    </a:ext>
                  </a:extLst>
                </a:gridCol>
                <a:gridCol w="1921873">
                  <a:extLst>
                    <a:ext uri="{9D8B030D-6E8A-4147-A177-3AD203B41FA5}">
                      <a16:colId xmlns:a16="http://schemas.microsoft.com/office/drawing/2014/main" val="2854269592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/>
                      <a:endParaRPr lang="mn-MN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mn-M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Эхийн нас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n-MN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mn-M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Үндсэн хаяг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n-MN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mn-M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Эндсэн сар өдөр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n-MN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mn-M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Онош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Эндэгдэл бүртгэгдсэн эмнэлэг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n-MN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mn-M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Хяналтын эмч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944542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нас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хороо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сарын 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О71.1, О72.1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төрөх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Амаржаргал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9451394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32нас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хороо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сарын 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О04.0,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J18.9, J96.9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БЗНЭ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n-M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Эрдэнэтуяа</a:t>
                      </a:r>
                    </a:p>
                    <a:p>
                      <a:pPr algn="ctr" fontAlgn="ctr"/>
                      <a:endParaRPr lang="mn-MN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057574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нас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хороо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сарын 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О86,  А41.8,    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N17,    J96.0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ЭХЭМҮТ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Амартуяа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95138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2681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ТӨРӨЛТ ӨМНӨХ ОНЫ МӨН ҮЕЭС </a:t>
            </a:r>
            <a:r>
              <a:rPr lang="en-US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109</a:t>
            </a:r>
            <a:r>
              <a:rPr lang="mn-MN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-Р, АМЬД ТӨРСӨН НЯРАЙ  </a:t>
            </a:r>
            <a:r>
              <a:rPr lang="en-US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111</a:t>
            </a:r>
            <a:r>
              <a:rPr lang="mn-MN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-Р БУУРСАН.</a:t>
            </a:r>
            <a:endParaRPr lang="en-US" sz="1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9186546"/>
              </p:ext>
            </p:extLst>
          </p:nvPr>
        </p:nvGraphicFramePr>
        <p:xfrm>
          <a:off x="457200" y="1600200"/>
          <a:ext cx="8229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26074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Эхийн эндэгдэл амбулаториор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402538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60106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АМЬГҮЙ ТӨРӨЛТ ӨМНӨХ ОНЫ МӨН үеэс 1 тохиолдлоор буюу 0.1 промилоор буурсан, </a:t>
            </a:r>
            <a:b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УБ-ЫН дундажаас 0,9 проимилоор өссөн байна.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907769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АМЬГҮЙ ТӨРӨЛТ </a:t>
            </a:r>
            <a:b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ДҮҮРГҮҮДЭЭР ХАРЬЦУУЛБАЛ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181854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Амьгүй төрөлт- саруудаар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68056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Амьгүй төрөлт- төрөх эмнэлгүүдээр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892885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04138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Амьгүй төрөлт  амбулаториор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49909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32992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ГЭРИЙН ТӨРӨЛТ ӨМНӨХ ОНООС</a:t>
            </a:r>
            <a:r>
              <a:rPr lang="en-US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2</a:t>
            </a:r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ТОХИОЛДЛООР  өссөн. Өмнөх оны түвшинд, </a:t>
            </a:r>
            <a:b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УБ-ЫН түвшингээс 0.1%-иар их байна. 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166986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ГЭРИЙН ТӨРӨЛТ </a:t>
            </a:r>
            <a:b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ДҮҮРГҮҮДЭЭР ХАРЬЦУУЛБАЛ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596941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Гэрийн төрөлт- саруудаар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835918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Гэрийн  төрөлт  амбулаториор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786148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2640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0-1 НАСНЫ ХҮҮХДИЙН ЭНДЭГДЭЛ УРЬД ОНЫ МӨН ҮЕЭС  9 ТОХИОЛДЛООР БУЮУ 2,2</a:t>
            </a:r>
            <a:r>
              <a:rPr lang="en-US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ПРОМИЛООР ӨССӨН. УБ-ЫН ДУНДЖААС 1,3 ПРОМИЛООР ИХ  байна.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2240339"/>
              </p:ext>
            </p:extLst>
          </p:nvPr>
        </p:nvGraphicFramePr>
        <p:xfrm>
          <a:off x="457200" y="1295400"/>
          <a:ext cx="82296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Хяналтгүй  төрөлт  амбулаториор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326362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034751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b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ХЯНАЛТГҮЙ ТӨРӨЛТ  УБ-ын дунджаас 0.</a:t>
            </a:r>
            <a:r>
              <a:rPr lang="en-US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%-р бага байна.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927538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Хяналтгүй  ТӨРӨЛТ ДҮҮРГҮҮДЭЭР ХАРЬЦУУЛБАЛ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671885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88411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Хяналтгүй  төрөлт- Саруудаар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12484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1944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0-1 </a:t>
            </a:r>
            <a:r>
              <a:rPr lang="en-US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насны хүүхдийн эндэгдэл хороогоор</a:t>
            </a:r>
            <a:br>
              <a:rPr lang="mn-MN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n-MN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эхний 10 сараар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7857471"/>
              </p:ext>
            </p:extLst>
          </p:nvPr>
        </p:nvGraphicFramePr>
        <p:xfrm>
          <a:off x="457200" y="1295400"/>
          <a:ext cx="8229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14264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1-5 </a:t>
            </a:r>
            <a:r>
              <a:rPr lang="en-US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насны хүүхдийн эндэгдэл хороогоор</a:t>
            </a:r>
            <a:br>
              <a:rPr lang="mn-MN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n-MN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эхний 10 сараар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465475"/>
              </p:ext>
            </p:extLst>
          </p:nvPr>
        </p:nvGraphicFramePr>
        <p:xfrm>
          <a:off x="457200" y="1600200"/>
          <a:ext cx="8229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12801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Амьгүй төрөлт хороогоор</a:t>
            </a:r>
            <a:br>
              <a:rPr lang="mn-MN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n-MN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эхний  9 сараар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093783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01684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Гэрийн  төрөлт хороогоор</a:t>
            </a:r>
            <a:br>
              <a:rPr lang="mn-MN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n-MN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эхний 10 сараар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202614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6433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Хяналтгүй  төрөлт хороогоор</a:t>
            </a:r>
            <a:br>
              <a:rPr lang="mn-MN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n-MN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эхний 10 сараар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76410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66343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39A2D-050A-B5AB-5595-C720E4276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3200" dirty="0">
                <a:latin typeface="Arial" panose="020B0604020202020204" pitchFamily="34" charset="0"/>
                <a:cs typeface="Arial" panose="020B0604020202020204" pitchFamily="34" charset="0"/>
              </a:rPr>
              <a:t>БЗДЭМТ Эхний 10 сараар Нас баралт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C3665-06F1-8269-A21E-5C7E06D48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831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mn-MN" sz="2000" dirty="0">
                <a:latin typeface="Arial" panose="020B0604020202020204" pitchFamily="34" charset="0"/>
                <a:cs typeface="Arial" panose="020B0604020202020204" pitchFamily="34" charset="0"/>
              </a:rPr>
              <a:t>БЗДЭМТ эхний 10 сарын байдлаар нийт нас баралт 1375 байна. /Эрэгтэй-837, Эмэгтэй-544/</a:t>
            </a:r>
          </a:p>
          <a:p>
            <a:pPr marL="0" indent="0">
              <a:buNone/>
            </a:pPr>
            <a:r>
              <a:rPr lang="mn-MN" sz="2000" dirty="0">
                <a:latin typeface="Arial" panose="020B0604020202020204" pitchFamily="34" charset="0"/>
                <a:cs typeface="Arial" panose="020B0604020202020204" pitchFamily="34" charset="0"/>
              </a:rPr>
              <a:t>Үүнээс гэрийн нас баралт 4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55</a:t>
            </a:r>
            <a:r>
              <a:rPr lang="mn-MN" sz="2000" dirty="0">
                <a:latin typeface="Arial" panose="020B0604020202020204" pitchFamily="34" charset="0"/>
                <a:cs typeface="Arial" panose="020B0604020202020204" pitchFamily="34" charset="0"/>
              </a:rPr>
              <a:t> байна. </a:t>
            </a:r>
          </a:p>
          <a:p>
            <a:pPr marL="0" indent="0">
              <a:buNone/>
            </a:pPr>
            <a:r>
              <a:rPr lang="mn-MN" sz="2000" dirty="0">
                <a:latin typeface="Arial" panose="020B0604020202020204" pitchFamily="34" charset="0"/>
                <a:cs typeface="Arial" panose="020B0604020202020204" pitchFamily="34" charset="0"/>
              </a:rPr>
              <a:t> - Зүрх судасны тогтолцооны өвчний шалтгаант нас баралт – 249</a:t>
            </a:r>
          </a:p>
          <a:p>
            <a:pPr marL="0" indent="0">
              <a:buNone/>
            </a:pPr>
            <a:r>
              <a:rPr lang="mn-MN" sz="2000" dirty="0">
                <a:latin typeface="Arial" panose="020B0604020202020204" pitchFamily="34" charset="0"/>
                <a:cs typeface="Arial" panose="020B0604020202020204" pitchFamily="34" charset="0"/>
              </a:rPr>
              <a:t>- Осол гэмтлийн шалтгаант, утаа тортог, гал дөлд өртөх нас баралт -199</a:t>
            </a:r>
          </a:p>
          <a:p>
            <a:pPr marL="0" indent="0">
              <a:buNone/>
            </a:pPr>
            <a:r>
              <a:rPr lang="mn-MN" sz="2000" dirty="0">
                <a:latin typeface="Arial" panose="020B0604020202020204" pitchFamily="34" charset="0"/>
                <a:cs typeface="Arial" panose="020B0604020202020204" pitchFamily="34" charset="0"/>
              </a:rPr>
              <a:t>- Хорт хавдрын нас баралт  - 180</a:t>
            </a:r>
          </a:p>
          <a:p>
            <a:pPr marL="0" indent="0">
              <a:buNone/>
            </a:pPr>
            <a:r>
              <a:rPr lang="mn-MN" sz="2000" dirty="0">
                <a:latin typeface="Arial" panose="020B0604020202020204" pitchFamily="34" charset="0"/>
                <a:cs typeface="Arial" panose="020B0604020202020204" pitchFamily="34" charset="0"/>
              </a:rPr>
              <a:t>- Хоол боловсруулах өвчний нас баралт – 61</a:t>
            </a:r>
          </a:p>
          <a:p>
            <a:pPr marL="0" indent="0">
              <a:buNone/>
            </a:pPr>
            <a:r>
              <a:rPr lang="mn-MN" sz="2000" dirty="0">
                <a:latin typeface="Arial" panose="020B0604020202020204" pitchFamily="34" charset="0"/>
                <a:cs typeface="Arial" panose="020B0604020202020204" pitchFamily="34" charset="0"/>
              </a:rPr>
              <a:t>- Амьсгалын тогтолцооны өвчний нас баралт – 59</a:t>
            </a:r>
          </a:p>
          <a:p>
            <a:pPr marL="0" indent="0">
              <a:buNone/>
            </a:pPr>
            <a:r>
              <a:rPr lang="mn-MN" sz="2000" dirty="0">
                <a:latin typeface="Arial" panose="020B0604020202020204" pitchFamily="34" charset="0"/>
                <a:cs typeface="Arial" panose="020B0604020202020204" pitchFamily="34" charset="0"/>
              </a:rPr>
              <a:t>- Перинаталь үед үүссэн зарим эмгэг - 23</a:t>
            </a:r>
          </a:p>
          <a:p>
            <a:pPr marL="0" indent="0">
              <a:buNone/>
            </a:pPr>
            <a:r>
              <a:rPr lang="mn-MN" sz="2000" dirty="0">
                <a:latin typeface="Arial" panose="020B0604020202020204" pitchFamily="34" charset="0"/>
                <a:cs typeface="Arial" panose="020B0604020202020204" pitchFamily="34" charset="0"/>
              </a:rPr>
              <a:t>-  Мэдрэлийн тогтолцооны өвчний нас баралт - 10</a:t>
            </a:r>
          </a:p>
          <a:p>
            <a:pPr marL="0" indent="0">
              <a:buNone/>
            </a:pPr>
            <a:r>
              <a:rPr lang="mn-MN" sz="2000" dirty="0">
                <a:latin typeface="Arial" panose="020B0604020202020204" pitchFamily="34" charset="0"/>
                <a:cs typeface="Arial" panose="020B0604020202020204" pitchFamily="34" charset="0"/>
              </a:rPr>
              <a:t>- Шээс бэлгийн тогтолцооны эмгэгүүдийн нас баралт -10</a:t>
            </a:r>
          </a:p>
          <a:p>
            <a:pPr marL="0" indent="0">
              <a:buNone/>
            </a:pPr>
            <a:r>
              <a:rPr lang="mn-MN" sz="2000" dirty="0">
                <a:latin typeface="Arial" panose="020B0604020202020204" pitchFamily="34" charset="0"/>
                <a:cs typeface="Arial" panose="020B0604020202020204" pitchFamily="34" charset="0"/>
              </a:rPr>
              <a:t>-Төрөлх гажиг, гаж хөгжил ба хромосомын эмгэг - 9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55333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0-1 НАСНЫ ХҮҮХДИЙН ЭНДЭГДЭЛ </a:t>
            </a:r>
            <a:b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ДҮҮРГҮҮДЭЭР ХАРЬЦУУЛБАЛ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279410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034BB-8EF9-1B46-51AD-D1EF538D3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3200" dirty="0">
                <a:latin typeface="Arial" panose="020B0604020202020204" pitchFamily="34" charset="0"/>
                <a:cs typeface="Arial" panose="020B0604020202020204" pitchFamily="34" charset="0"/>
              </a:rPr>
              <a:t>БЗДЭМТ-ийн Эхний 10 сараар нийт нас баралт нас барсан газраар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E23535D-1619-0D66-FF2C-CD70C47209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088824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69387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2C826-6EE7-EA9F-7156-684DE1105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 Эхний 10 сараар БЗДЭМТ-ийн  Тэргүүлэх 5 шалтгаанаар нас баралт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671A110-3D81-D856-D61C-3BDA624A29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9618823"/>
              </p:ext>
            </p:extLst>
          </p:nvPr>
        </p:nvGraphicFramePr>
        <p:xfrm>
          <a:off x="457200" y="1143000"/>
          <a:ext cx="82296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42863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НИЙТ ХАЛДВАРТ ӨВЧИН өмнөх оноос 37125-аар буурсан.  </a:t>
            </a:r>
            <a:b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093526"/>
              </p:ext>
            </p:extLst>
          </p:nvPr>
        </p:nvGraphicFramePr>
        <p:xfrm>
          <a:off x="457200" y="1600200"/>
          <a:ext cx="8001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НИЙТ ХАЛДВАР ӨВЧНИЙГ ЗАДАЛБАЛ: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998108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10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7793038" cy="100488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</a:t>
            </a:r>
            <a:r>
              <a:rPr lang="mn-MN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ОЧМОГ ХАЛДВАРТ ӨВЧНИЙ БҮТЭЦ</a:t>
            </a:r>
            <a:endParaRPr lang="en-US" sz="1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Chart Placeholder 14"/>
          <p:cNvGraphicFramePr>
            <a:graphicFrameLocks noGrp="1"/>
          </p:cNvGraphicFramePr>
          <p:nvPr>
            <p:ph type="chart" sz="half" idx="1"/>
            <p:extLst>
              <p:ext uri="{D42A27DB-BD31-4B8C-83A1-F6EECF244321}">
                <p14:modId xmlns:p14="http://schemas.microsoft.com/office/powerpoint/2010/main" val="2654102757"/>
              </p:ext>
            </p:extLst>
          </p:nvPr>
        </p:nvGraphicFramePr>
        <p:xfrm>
          <a:off x="0" y="1295400"/>
          <a:ext cx="91440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Нийт халдварт өвчин- сараар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96239212"/>
              </p:ext>
            </p:extLst>
          </p:nvPr>
        </p:nvGraphicFramePr>
        <p:xfrm>
          <a:off x="533400" y="2017712"/>
          <a:ext cx="8229600" cy="4383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1242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СҮРЬЕЭ ӨМНӨХ оноос 57 тохиолдлоор буюу 1,1 промилоор өссөн .             </a:t>
            </a:r>
            <a:b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УБ-ЫН ДУНДжаас 0</a:t>
            </a:r>
            <a:r>
              <a:rPr lang="en-US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.6</a:t>
            </a:r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-р их БАЙНА. 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130014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БЗДХ өмнөх оноос тэмбүү өмнөх оноос 0,1-р өссөн, </a:t>
            </a:r>
            <a:b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заг 0.7-р өссөн, трихомоназ 0.4-р буурсан байна.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49791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D481D-095B-73DB-9925-C9AC0D6CD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ТӨРӨЛХИЙН ТЭМБҮҮ 3 ТОХИОЛДОЛ БҮРТГЭГДСЭН, УБ-ЫН ДУНДЖААС 2,7 ПРОСАНТИМИЛЭЭР ИХ БАЙНА.</a:t>
            </a:r>
            <a:endParaRPr lang="en-US" sz="1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236B8B1-038C-3961-3D9E-A6F2BC6F7D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351219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470652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E1CBB-798F-D61E-4554-3DD28B35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ТӨРӨЛХИЙН ТЭМБҮҮГИЙН ТОХИОЛДЛУУД</a:t>
            </a:r>
            <a:endParaRPr lang="en-US" sz="20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5D24E2E-F1F3-3C10-F083-C780154698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3890807"/>
              </p:ext>
            </p:extLst>
          </p:nvPr>
        </p:nvGraphicFramePr>
        <p:xfrm>
          <a:off x="457200" y="1600200"/>
          <a:ext cx="8229599" cy="2177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784">
                  <a:extLst>
                    <a:ext uri="{9D8B030D-6E8A-4147-A177-3AD203B41FA5}">
                      <a16:colId xmlns:a16="http://schemas.microsoft.com/office/drawing/2014/main" val="2677064510"/>
                    </a:ext>
                  </a:extLst>
                </a:gridCol>
                <a:gridCol w="1051016">
                  <a:extLst>
                    <a:ext uri="{9D8B030D-6E8A-4147-A177-3AD203B41FA5}">
                      <a16:colId xmlns:a16="http://schemas.microsoft.com/office/drawing/2014/main" val="411129865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44887614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271992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11564823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12153477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633083678"/>
                    </a:ext>
                  </a:extLst>
                </a:gridCol>
                <a:gridCol w="1904999">
                  <a:extLst>
                    <a:ext uri="{9D8B030D-6E8A-4147-A177-3AD203B41FA5}">
                      <a16:colId xmlns:a16="http://schemas.microsoft.com/office/drawing/2014/main" val="7537797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mn-M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Овог нэр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нас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Хороо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Сар өдөр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Онош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Мэдээлэгдсэн эмнэлэг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Хариуцсан эмчийн нэр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559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mn-M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Райсагийн нярай       УК23210916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хоног/хүү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 хороо 16-384 тоот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сарын 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A50.0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ЭХЭМҮТ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mn-M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Хяналтгүй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351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mn-M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Ганзул     Ууганцэцэг        УК97081922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 нас      4/3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хороо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сарын 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 нед, О60.1, амьгүй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төрөх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mn-M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Са.Эрдэнэчимэг </a:t>
                      </a:r>
                    </a:p>
                    <a:p>
                      <a:r>
                        <a:rPr lang="mn-M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Амаржаргал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234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mn-M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Бат-эрдэнэ    Хулан     УЦ05310703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нас   1/1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хороо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сарын 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 нед. О60.1, А51.5</a:t>
                      </a:r>
                      <a:r>
                        <a:rPr lang="mn-M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амьгүй төрөлт</a:t>
                      </a:r>
                      <a:endParaRPr lang="mn-MN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ЭХЭМҮТ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mn-M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Хяналтгүй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870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779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0-1 НАСНЫ ХҮҮХДИЙН ЭНДЭГДЛИЙН ШАЛТГААН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36886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D73A6-18AF-E36B-5A93-CDA01B3D4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2800" dirty="0">
                <a:latin typeface="Arial" panose="020B0604020202020204" pitchFamily="34" charset="0"/>
                <a:cs typeface="Arial" panose="020B0604020202020204" pitchFamily="34" charset="0"/>
              </a:rPr>
              <a:t>БЗДЭМТ-ийн Халдварт бус өвчлөл 2023 оны эхний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mn-MN" sz="2800" dirty="0">
                <a:latin typeface="Arial" panose="020B0604020202020204" pitchFamily="34" charset="0"/>
                <a:cs typeface="Arial" panose="020B0604020202020204" pitchFamily="34" charset="0"/>
              </a:rPr>
              <a:t> сарын байдлаар нийт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129989</a:t>
            </a:r>
            <a:r>
              <a:rPr lang="mn-MN" sz="2800" dirty="0">
                <a:latin typeface="Arial" panose="020B0604020202020204" pitchFamily="34" charset="0"/>
                <a:cs typeface="Arial" panose="020B0604020202020204" pitchFamily="34" charset="0"/>
              </a:rPr>
              <a:t> байна.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4C031D83-98E5-1E55-9B2C-7010A348ED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4393274"/>
              </p:ext>
            </p:extLst>
          </p:nvPr>
        </p:nvGraphicFramePr>
        <p:xfrm>
          <a:off x="457200" y="16002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02870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9AF3D-F601-4D1A-6613-7BE15237D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73162"/>
          </a:xfrm>
        </p:spPr>
        <p:txBody>
          <a:bodyPr>
            <a:normAutofit fontScale="90000"/>
          </a:bodyPr>
          <a:lstStyle/>
          <a:p>
            <a:r>
              <a:rPr lang="mn-MN" sz="2800" dirty="0">
                <a:latin typeface="Arial" panose="020B0604020202020204" pitchFamily="34" charset="0"/>
                <a:cs typeface="Arial" panose="020B0604020202020204" pitchFamily="34" charset="0"/>
              </a:rPr>
              <a:t>БЗДЭМТ-ийн 2022 он, 2023 оны эхний 10 сарын байдлаар ХБӨвчлөл Тэргүүлэх 5 шалтгаанаар харьцуулсан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ED9A521-EBA3-078C-7EA6-5060F75D70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733343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194614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077200" cy="146208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mn-MN" sz="16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Амбулатори, ӨЭМТ-үүдийн нийт үзлэг өмнөх оны мөн үеэс</a:t>
            </a:r>
            <a:br>
              <a:rPr lang="mn-MN" sz="16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mn-MN" sz="16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373033-р нэмэгдсэн.</a:t>
            </a:r>
            <a:endParaRPr lang="en-US" sz="16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5356747"/>
              </p:ext>
            </p:extLst>
          </p:nvPr>
        </p:nvGraphicFramePr>
        <p:xfrm>
          <a:off x="50800" y="1879600"/>
          <a:ext cx="9042400" cy="492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2799259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535862" cy="1462087"/>
          </a:xfrm>
        </p:spPr>
        <p:txBody>
          <a:bodyPr>
            <a:normAutofit/>
          </a:bodyPr>
          <a:lstStyle/>
          <a:p>
            <a:pPr algn="ctr"/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БЗДЭМТ-ийн 2023 оны эхний 10 сараар Амбулаториудын </a:t>
            </a:r>
            <a:r>
              <a:rPr lang="en-US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рьдчилан сэргийлэх үзлэг– 16,1%</a:t>
            </a:r>
            <a:endParaRPr lang="en-US" sz="1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34871967"/>
              </p:ext>
            </p:extLst>
          </p:nvPr>
        </p:nvGraphicFramePr>
        <p:xfrm>
          <a:off x="457200" y="2017713"/>
          <a:ext cx="8458200" cy="4383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531529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ДҮГНЭЛТ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mn-MN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САЙЖИРСАН ҮЗҮҮЛЭЛТ</a:t>
            </a:r>
          </a:p>
          <a:p>
            <a:pPr marL="0" indent="0">
              <a:buNone/>
            </a:pPr>
            <a:endParaRPr lang="mn-MN" sz="2400" b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mn-MN" sz="1200" b="1" dirty="0">
                <a:latin typeface="Arial" pitchFamily="34" charset="0"/>
                <a:cs typeface="Arial" pitchFamily="34" charset="0"/>
              </a:rPr>
              <a:t>Амьгүй төрөлт өмнөх оноос 0.1 промилоор буурсан.</a:t>
            </a:r>
          </a:p>
          <a:p>
            <a:r>
              <a:rPr lang="mn-MN" sz="1200" b="1" dirty="0">
                <a:latin typeface="Arial" pitchFamily="34" charset="0"/>
                <a:cs typeface="Arial" pitchFamily="34" charset="0"/>
              </a:rPr>
              <a:t>1-5 НАСНЫ ЭНДЭГДЭЛ 5 тохиолдол бүртгэгдсэн. Өмнөх оны мөн үеэс 0.8 промилоор бага байна. УБ-ын дунджаас 0.6-р бага .</a:t>
            </a:r>
          </a:p>
          <a:p>
            <a:r>
              <a:rPr lang="mn-MN" sz="1200" b="1" dirty="0">
                <a:latin typeface="Arial" pitchFamily="34" charset="0"/>
                <a:cs typeface="Arial" pitchFamily="34" charset="0"/>
              </a:rPr>
              <a:t>Халдварт бус өвчлөл өмнөх онтой харьцуулвал Бодит тоогоор /12966/-аар буурсан байна.</a:t>
            </a:r>
          </a:p>
          <a:p>
            <a:endParaRPr lang="mn-MN" sz="1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Дүгнэлт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mn-MN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АНХААРАХ ҮЗҮҮЛЭЛТ:</a:t>
            </a:r>
          </a:p>
          <a:p>
            <a:r>
              <a:rPr lang="mn-MN" sz="1600" b="1" dirty="0">
                <a:latin typeface="Arial" pitchFamily="34" charset="0"/>
                <a:cs typeface="Arial" pitchFamily="34" charset="0"/>
              </a:rPr>
              <a:t>0-1 насны эндэгдэл өмнөх оноос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11</a:t>
            </a:r>
            <a:r>
              <a:rPr lang="mn-MN" sz="1600" b="1" dirty="0">
                <a:latin typeface="Arial" pitchFamily="34" charset="0"/>
                <a:cs typeface="Arial" pitchFamily="34" charset="0"/>
              </a:rPr>
              <a:t> тохиолдлоор буюу 2,2-р өссөн </a:t>
            </a:r>
          </a:p>
          <a:p>
            <a:r>
              <a:rPr lang="mn-MN" sz="1600" b="1" dirty="0">
                <a:latin typeface="Arial" pitchFamily="34" charset="0"/>
                <a:cs typeface="Arial" pitchFamily="34" charset="0"/>
              </a:rPr>
              <a:t>0-1 насны хүүхдийн эндэгдлийн шалтгааны 15,23%-ийг төрөлхийн гажиг эзэлж байна.</a:t>
            </a:r>
          </a:p>
          <a:p>
            <a:r>
              <a:rPr lang="mn-MN" sz="1600" b="1" dirty="0">
                <a:latin typeface="Arial" pitchFamily="34" charset="0"/>
                <a:cs typeface="Arial" pitchFamily="34" charset="0"/>
              </a:rPr>
              <a:t>1-5 насны хүүхдийн эндэгдлийн 20%-ийг осол гэмтлийн шалтгаан эзэлж байна.</a:t>
            </a:r>
          </a:p>
          <a:p>
            <a:r>
              <a:rPr lang="mn-MN" sz="1600" b="1" dirty="0">
                <a:latin typeface="Arial" pitchFamily="34" charset="0"/>
                <a:cs typeface="Arial" pitchFamily="34" charset="0"/>
              </a:rPr>
              <a:t>Жирэмсний хяналт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2.4</a:t>
            </a:r>
            <a:r>
              <a:rPr lang="mn-MN" sz="1600" b="1" dirty="0">
                <a:latin typeface="Arial" pitchFamily="34" charset="0"/>
                <a:cs typeface="Arial" pitchFamily="34" charset="0"/>
              </a:rPr>
              <a:t>%-р буурсан.</a:t>
            </a:r>
          </a:p>
          <a:p>
            <a:r>
              <a:rPr lang="mn-MN" sz="1600" b="1" dirty="0">
                <a:latin typeface="Arial" pitchFamily="34" charset="0"/>
                <a:cs typeface="Arial" pitchFamily="34" charset="0"/>
              </a:rPr>
              <a:t>Эхийн эндэгдэл 3 тохиолдол бүртгэгдсэн. Өмнөх оноос 33,2 просантимилээр өссөн. </a:t>
            </a:r>
          </a:p>
          <a:p>
            <a:r>
              <a:rPr lang="mn-MN" sz="1600" b="1" dirty="0">
                <a:latin typeface="Arial" pitchFamily="34" charset="0"/>
                <a:cs typeface="Arial" pitchFamily="34" charset="0"/>
              </a:rPr>
              <a:t>Хяналтгүй төрөлт 38 тохиолдол бүртгэгдсэн. 0,6 промил буюу өмнөх оны мөн үетэй харьцуулахад ижил байна.</a:t>
            </a:r>
          </a:p>
          <a:p>
            <a:r>
              <a:rPr lang="mn-MN" sz="1600" b="1" dirty="0">
                <a:latin typeface="Arial" pitchFamily="34" charset="0"/>
                <a:cs typeface="Arial" pitchFamily="34" charset="0"/>
              </a:rPr>
              <a:t>Амьгүй төрөлт УБ-ын дунджаас 0,9 промилаар өссөн байна.</a:t>
            </a:r>
          </a:p>
          <a:p>
            <a:r>
              <a:rPr lang="mn-MN" sz="1600" b="1" dirty="0">
                <a:latin typeface="Arial" pitchFamily="34" charset="0"/>
                <a:cs typeface="Arial" pitchFamily="34" charset="0"/>
              </a:rPr>
              <a:t>Гэрийн төрөлт Бодит тоогоор 16 тохиолдол, УБ-ын дунджаас 0,1%-р их байна.</a:t>
            </a:r>
          </a:p>
          <a:p>
            <a:r>
              <a:rPr lang="mn-MN" sz="1600" b="1" dirty="0">
                <a:latin typeface="Arial" pitchFamily="34" charset="0"/>
                <a:cs typeface="Arial" pitchFamily="34" charset="0"/>
              </a:rPr>
              <a:t>Нийт халдварт өвчний 83%-ийг ЦХӨ эзэлж байна.</a:t>
            </a:r>
          </a:p>
          <a:p>
            <a:r>
              <a:rPr lang="mn-MN" sz="1600" b="1" dirty="0">
                <a:latin typeface="Arial" pitchFamily="34" charset="0"/>
                <a:cs typeface="Arial" pitchFamily="34" charset="0"/>
              </a:rPr>
              <a:t>Сүрьеэ өмнөх оноос 1,1 промилээр өссөн.</a:t>
            </a:r>
          </a:p>
          <a:p>
            <a:r>
              <a:rPr lang="mn-MN" sz="1600" b="1" dirty="0">
                <a:latin typeface="Arial" pitchFamily="34" charset="0"/>
                <a:cs typeface="Arial" pitchFamily="34" charset="0"/>
              </a:rPr>
              <a:t>Заг хүйтэн өмнөх оноос 0.7 промилаар өссөн.</a:t>
            </a:r>
          </a:p>
          <a:p>
            <a:r>
              <a:rPr lang="mn-MN" sz="1600" b="1" dirty="0">
                <a:latin typeface="Arial" pitchFamily="34" charset="0"/>
                <a:cs typeface="Arial" pitchFamily="34" charset="0"/>
              </a:rPr>
              <a:t>Төрөлхийн тэмбүүгийн 3 тохиолдол бүртгэгдсэн. УБ-ын дунджаас 2,7 промилаар өссөн байна.</a:t>
            </a:r>
            <a:endParaRPr lang="mn-MN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0-1 НАСНЫ ХҮҮХДИЙН ЭНДЭГДЭЛ эндсэн хоногоор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3455771"/>
              </p:ext>
            </p:extLst>
          </p:nvPr>
        </p:nvGraphicFramePr>
        <p:xfrm>
          <a:off x="457200" y="1447800"/>
          <a:ext cx="8229600" cy="4678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0-1 насны хүүхдийн эндэгдэл-эндсэн газруудаар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198807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0-1 насны хүүхдийн эндэгдэл- саруудаар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06674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0-1 насны эндэгдэл амбулаториор</a:t>
            </a:r>
            <a:endParaRPr lang="en-US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349141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6341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58997</TotalTime>
  <Words>1003</Words>
  <Application>Microsoft Office PowerPoint</Application>
  <PresentationFormat>On-screen Show (4:3)</PresentationFormat>
  <Paragraphs>196</Paragraphs>
  <Slides>55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8" baseType="lpstr">
      <vt:lpstr>Arial</vt:lpstr>
      <vt:lpstr>Calibri</vt:lpstr>
      <vt:lpstr>Office Theme</vt:lpstr>
      <vt:lpstr>БАЯНЗҮРХ ДҮҮРГИЙН ЭРҮҮЛ МЭНДИЙН ТӨВ</vt:lpstr>
      <vt:lpstr>ТӨРӨЛТ ӨМНӨХ ОНЫ МӨН ҮЕЭС 109-Р, АМЬД ТӨРСӨН НЯРАЙ  111-Р БУУРСАН.</vt:lpstr>
      <vt:lpstr>0-1 НАСНЫ ХҮҮХДИЙН ЭНДЭГДЭЛ УРЬД ОНЫ МӨН ҮЕЭС  9 ТОХИОЛДЛООР БУЮУ 2,2 ПРОМИЛООР ӨССӨН. УБ-ЫН ДУНДЖААС 1,3 ПРОМИЛООР ИХ  байна.</vt:lpstr>
      <vt:lpstr>0-1 НАСНЫ ХҮҮХДИЙН ЭНДЭГДЭЛ  ДҮҮРГҮҮДЭЭР ХАРЬЦУУЛБАЛ</vt:lpstr>
      <vt:lpstr>0-1 НАСНЫ ХҮҮХДИЙН ЭНДЭГДЛИЙН ШАЛТГААН</vt:lpstr>
      <vt:lpstr>0-1 НАСНЫ ХҮҮХДИЙН ЭНДЭГДЭЛ эндсэн хоногоор</vt:lpstr>
      <vt:lpstr>0-1 насны хүүхдийн эндэгдэл-эндсэн газруудаар</vt:lpstr>
      <vt:lpstr>0-1 насны хүүхдийн эндэгдэл- саруудаар</vt:lpstr>
      <vt:lpstr>0-1 насны эндэгдэл амбулаториор</vt:lpstr>
      <vt:lpstr>1-5 НАСНЫ ЭНДЭГДЭЛ 5 тохиолдол бүртгэгдсэн. Өмнөх оны мөн үеэс 0.8 промилоор бага байна. УБ-ын дунджаас 0.6-р бага .</vt:lpstr>
      <vt:lpstr>1-5 НАСНЫ ХҮҮХДИЙН ЭНДЭГДЭЛ  ДҮҮРГҮҮДЭЭР ХАРЬЦУУЛБАЛ</vt:lpstr>
      <vt:lpstr>1-5 НАСНЫ ХҮҮХДИЙН ЭНДЭГДЛИЙН ШАЛТГААН</vt:lpstr>
      <vt:lpstr>1-5 насны хүүхдийн эндэгдэл-эндсэн газруудаар</vt:lpstr>
      <vt:lpstr>1-5 насны хүүхдийн эндэгдэл- саруудаар</vt:lpstr>
      <vt:lpstr>1-5 насны эндэгдэл амбулаториор</vt:lpstr>
      <vt:lpstr>ЖИРЭМСНИЙ ХЯНАЛТ  өмнөх оноос 1,1%-р буурсан,  УБ-ын дунджаас 2,4%-р бага байна.</vt:lpstr>
      <vt:lpstr>Жирэмсний эрт хяналт хороогоор  эхний 10 сараар</vt:lpstr>
      <vt:lpstr>Эхийн эндэгдэл 3 тохиолдол бүртгэгдсэн. Өмнөх оноос 33,2 просантимилээр өссөн.  УБ-ЫН ДУНДжаас 23,9-р их байна.</vt:lpstr>
      <vt:lpstr>ЭХИЙН ЭНДЭГДЛИЙН ТОХИОЛДЛУУД</vt:lpstr>
      <vt:lpstr>Эхийн эндэгдэл амбулаториор</vt:lpstr>
      <vt:lpstr>АМЬГҮЙ ТӨРӨЛТ ӨМНӨХ ОНЫ МӨН үеэс 1 тохиолдлоор буюу 0.1 промилоор буурсан,  УБ-ЫН дундажаас 0,9 проимилоор өссөн байна.</vt:lpstr>
      <vt:lpstr>АМЬГҮЙ ТӨРӨЛТ  ДҮҮРГҮҮДЭЭР ХАРЬЦУУЛБАЛ</vt:lpstr>
      <vt:lpstr>Амьгүй төрөлт- саруудаар</vt:lpstr>
      <vt:lpstr>Амьгүй төрөлт- төрөх эмнэлгүүдээр</vt:lpstr>
      <vt:lpstr>Амьгүй төрөлт  амбулаториор</vt:lpstr>
      <vt:lpstr>ГЭРИЙН ТӨРӨЛТ ӨМНӨХ ОНООС 2 ТОХИОЛДЛООР  өссөн. Өмнөх оны түвшинд,  УБ-ЫН түвшингээс 0.1%-иар их байна. </vt:lpstr>
      <vt:lpstr>ГЭРИЙН ТӨРӨЛТ  ДҮҮРГҮҮДЭЭР ХАРЬЦУУЛБАЛ</vt:lpstr>
      <vt:lpstr>Гэрийн төрөлт- саруудаар</vt:lpstr>
      <vt:lpstr>Гэрийн  төрөлт  амбулаториор</vt:lpstr>
      <vt:lpstr>Хяналтгүй  төрөлт  амбулаториор</vt:lpstr>
      <vt:lpstr> ХЯНАЛТГҮЙ ТӨРӨЛТ  УБ-ын дунджаас 0.1%-р бага байна.</vt:lpstr>
      <vt:lpstr>Хяналтгүй  ТӨРӨЛТ ДҮҮРГҮҮДЭЭР ХАРЬЦУУЛБАЛ</vt:lpstr>
      <vt:lpstr>Хяналтгүй  төрөлт- Саруудаар</vt:lpstr>
      <vt:lpstr>0-1  насны хүүхдийн эндэгдэл хороогоор  эхний 10 сараар</vt:lpstr>
      <vt:lpstr>1-5  насны хүүхдийн эндэгдэл хороогоор  эхний 10 сараар</vt:lpstr>
      <vt:lpstr>Амьгүй төрөлт хороогоор  эхний  9 сараар</vt:lpstr>
      <vt:lpstr>Гэрийн  төрөлт хороогоор  эхний 10 сараар</vt:lpstr>
      <vt:lpstr>Хяналтгүй  төрөлт хороогоор  эхний 10 сараар</vt:lpstr>
      <vt:lpstr>БЗДЭМТ Эхний 10 сараар Нас баралт</vt:lpstr>
      <vt:lpstr>БЗДЭМТ-ийн Эхний 10 сараар нийт нас баралт нас барсан газраар :</vt:lpstr>
      <vt:lpstr> Эхний 10 сараар БЗДЭМТ-ийн  Тэргүүлэх 5 шалтгаанаар нас баралт</vt:lpstr>
      <vt:lpstr>НИЙТ ХАЛДВАРТ ӨВЧИН өмнөх оноос 37125-аар буурсан.    </vt:lpstr>
      <vt:lpstr>НИЙТ ХАЛДВАР ӨВЧНИЙГ ЗАДАЛБАЛ:</vt:lpstr>
      <vt:lpstr>ЦОЧМОГ ХАЛДВАРТ ӨВЧНИЙ БҮТЭЦ</vt:lpstr>
      <vt:lpstr>Нийт халдварт өвчин- сараар</vt:lpstr>
      <vt:lpstr>СҮРЬЕЭ ӨМНӨХ оноос 57 тохиолдлоор буюу 1,1 промилоор өссөн .                УБ-ЫН ДУНДжаас 0.6-р их БАЙНА. </vt:lpstr>
      <vt:lpstr>БЗДХ өмнөх оноос тэмбүү өмнөх оноос 0,1-р өссөн,  заг 0.7-р өссөн, трихомоназ 0.4-р буурсан байна.</vt:lpstr>
      <vt:lpstr>ТӨРӨЛХИЙН ТЭМБҮҮ 3 ТОХИОЛДОЛ БҮРТГЭГДСЭН, УБ-ЫН ДУНДЖААС 2,7 ПРОСАНТИМИЛЭЭР ИХ БАЙНА.</vt:lpstr>
      <vt:lpstr>ТӨРӨЛХИЙН ТЭМБҮҮГИЙН ТОХИОЛДЛУУД</vt:lpstr>
      <vt:lpstr>БЗДЭМТ-ийн Халдварт бус өвчлөл 2023 оны эхний 10 сарын байдлаар нийт 129989 байна.</vt:lpstr>
      <vt:lpstr>БЗДЭМТ-ийн 2022 он, 2023 оны эхний 10 сарын байдлаар ХБӨвчлөл Тэргүүлэх 5 шалтгаанаар харьцуулсан</vt:lpstr>
      <vt:lpstr>Амбулатори, ӨЭМТ-үүдийн нийт үзлэг өмнөх оны мөн үеэс 373033-р нэмэгдсэн.</vt:lpstr>
      <vt:lpstr>БЗДЭМТ-ийн 2023 оны эхний 10 сараар Амбулаториудын Урьдчилан сэргийлэх үзлэг– 16,1%</vt:lpstr>
      <vt:lpstr>ДҮГНЭЛТ</vt:lpstr>
      <vt:lpstr>Дүгнэлт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БЗЭМТ</dc:title>
  <dc:creator>Davaasuren</dc:creator>
  <cp:lastModifiedBy>Windows User</cp:lastModifiedBy>
  <cp:revision>2452</cp:revision>
  <cp:lastPrinted>2023-09-11T03:56:54Z</cp:lastPrinted>
  <dcterms:created xsi:type="dcterms:W3CDTF">2006-08-16T00:00:00Z</dcterms:created>
  <dcterms:modified xsi:type="dcterms:W3CDTF">2023-11-20T04:14:21Z</dcterms:modified>
</cp:coreProperties>
</file>