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2.xml" ContentType="application/vnd.openxmlformats-officedocument.drawingml.chartshapes+xml"/>
  <Override PartName="/ppt/charts/chart17.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3.xml" ContentType="application/vnd.openxmlformats-officedocument.drawingml.chartshapes+xml"/>
  <Override PartName="/ppt/charts/chart18.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4.xml" ContentType="application/vnd.openxmlformats-officedocument.drawingml.chartshapes+xml"/>
  <Override PartName="/ppt/charts/chart19.xml" ContentType="application/vnd.openxmlformats-officedocument.drawingml.chart+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458" r:id="rId3"/>
    <p:sldId id="460" r:id="rId4"/>
    <p:sldId id="463" r:id="rId5"/>
    <p:sldId id="415" r:id="rId6"/>
    <p:sldId id="259" r:id="rId7"/>
    <p:sldId id="472" r:id="rId8"/>
    <p:sldId id="464" r:id="rId9"/>
    <p:sldId id="466" r:id="rId10"/>
    <p:sldId id="465" r:id="rId11"/>
    <p:sldId id="467" r:id="rId12"/>
    <p:sldId id="468" r:id="rId13"/>
    <p:sldId id="469" r:id="rId14"/>
    <p:sldId id="424" r:id="rId15"/>
    <p:sldId id="438" r:id="rId16"/>
    <p:sldId id="470" r:id="rId17"/>
    <p:sldId id="283" r:id="rId18"/>
    <p:sldId id="471" r:id="rId19"/>
    <p:sldId id="290" r:id="rId20"/>
    <p:sldId id="291" r:id="rId21"/>
    <p:sldId id="428" r:id="rId22"/>
    <p:sldId id="450" r:id="rId23"/>
    <p:sldId id="430" r:id="rId24"/>
    <p:sldId id="441" r:id="rId25"/>
    <p:sldId id="448" r:id="rId26"/>
    <p:sldId id="298" r:id="rId27"/>
    <p:sldId id="330" r:id="rId2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576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00FF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485" autoAdjust="0"/>
  </p:normalViewPr>
  <p:slideViewPr>
    <p:cSldViewPr>
      <p:cViewPr varScale="1">
        <p:scale>
          <a:sx n="104" d="100"/>
          <a:sy n="104" d="100"/>
        </p:scale>
        <p:origin x="1830" y="114"/>
      </p:cViewPr>
      <p:guideLst>
        <p:guide pos="5760"/>
        <p:guide orient="horz"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2.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3.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4.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эхний 10 сараар</c:v>
                </c:pt>
              </c:strCache>
            </c:strRef>
          </c:tx>
          <c:spPr>
            <a:solidFill>
              <a:schemeClr val="accent1"/>
            </a:solidFill>
            <a:ln>
              <a:noFill/>
            </a:ln>
            <a:effectLst/>
          </c:spPr>
          <c:invertIfNegative val="0"/>
          <c:cat>
            <c:strRef>
              <c:f>Sheet1!$A$2:$A$29</c:f>
              <c:strCache>
                <c:ptCount val="28"/>
                <c:pt idx="0">
                  <c:v>Дотор /жир/</c:v>
                </c:pt>
                <c:pt idx="1">
                  <c:v>Гастроэнтериологи</c:v>
                </c:pt>
                <c:pt idx="2">
                  <c:v>Дотор</c:v>
                </c:pt>
                <c:pt idx="3">
                  <c:v>Хүүхэд</c:v>
                </c:pt>
                <c:pt idx="4">
                  <c:v>Зүрх судас</c:v>
                </c:pt>
                <c:pt idx="5">
                  <c:v>Мэс засал</c:v>
                </c:pt>
                <c:pt idx="6">
                  <c:v>ЧХХ</c:v>
                </c:pt>
                <c:pt idx="7">
                  <c:v>Халдварт</c:v>
                </c:pt>
                <c:pt idx="8">
                  <c:v>Нүд</c:v>
                </c:pt>
                <c:pt idx="9">
                  <c:v>Шүд</c:v>
                </c:pt>
                <c:pt idx="10">
                  <c:v>Арьс харшил</c:v>
                </c:pt>
                <c:pt idx="11">
                  <c:v>Бөөр</c:v>
                </c:pt>
                <c:pt idx="12">
                  <c:v>Мэдрэл</c:v>
                </c:pt>
                <c:pt idx="13">
                  <c:v>ДШБулчирхай</c:v>
                </c:pt>
                <c:pt idx="14">
                  <c:v>Эмэгтэйчүүд</c:v>
                </c:pt>
                <c:pt idx="15">
                  <c:v>Дох/БЗДХ</c:v>
                </c:pt>
                <c:pt idx="16">
                  <c:v>Сүрьеэ</c:v>
                </c:pt>
                <c:pt idx="17">
                  <c:v>Уламжлалт</c:v>
                </c:pt>
                <c:pt idx="18">
                  <c:v>Гэмтэл</c:v>
                </c:pt>
                <c:pt idx="19">
                  <c:v>Андрологи</c:v>
                </c:pt>
                <c:pt idx="20">
                  <c:v>Хавдар</c:v>
                </c:pt>
                <c:pt idx="21">
                  <c:v>Сэтгэц</c:v>
                </c:pt>
                <c:pt idx="22">
                  <c:v>Уушги</c:v>
                </c:pt>
                <c:pt idx="23">
                  <c:v>Ахмад</c:v>
                </c:pt>
                <c:pt idx="24">
                  <c:v>Наркологи</c:v>
                </c:pt>
                <c:pt idx="25">
                  <c:v>Өдрийн эмчилгээ</c:v>
                </c:pt>
                <c:pt idx="26">
                  <c:v>Өсвөр үе</c:v>
                </c:pt>
                <c:pt idx="27">
                  <c:v>Эрт илрүүлэг</c:v>
                </c:pt>
              </c:strCache>
            </c:strRef>
          </c:cat>
          <c:val>
            <c:numRef>
              <c:f>Sheet1!$B$2:$B$29</c:f>
              <c:numCache>
                <c:formatCode>General</c:formatCode>
                <c:ptCount val="28"/>
                <c:pt idx="0">
                  <c:v>34835</c:v>
                </c:pt>
                <c:pt idx="1">
                  <c:v>20712</c:v>
                </c:pt>
                <c:pt idx="2">
                  <c:v>0</c:v>
                </c:pt>
                <c:pt idx="3">
                  <c:v>34652</c:v>
                </c:pt>
                <c:pt idx="4">
                  <c:v>31151</c:v>
                </c:pt>
                <c:pt idx="5">
                  <c:v>26959</c:v>
                </c:pt>
                <c:pt idx="6">
                  <c:v>30353</c:v>
                </c:pt>
                <c:pt idx="7">
                  <c:v>4499</c:v>
                </c:pt>
                <c:pt idx="8">
                  <c:v>17053</c:v>
                </c:pt>
                <c:pt idx="9">
                  <c:v>27757</c:v>
                </c:pt>
                <c:pt idx="10">
                  <c:v>7219</c:v>
                </c:pt>
                <c:pt idx="11">
                  <c:v>5401</c:v>
                </c:pt>
                <c:pt idx="12">
                  <c:v>35105</c:v>
                </c:pt>
                <c:pt idx="13">
                  <c:v>17753</c:v>
                </c:pt>
                <c:pt idx="14">
                  <c:v>76197</c:v>
                </c:pt>
                <c:pt idx="15">
                  <c:v>16600</c:v>
                </c:pt>
                <c:pt idx="16">
                  <c:v>29745</c:v>
                </c:pt>
                <c:pt idx="17">
                  <c:v>16300</c:v>
                </c:pt>
                <c:pt idx="18">
                  <c:v>32066</c:v>
                </c:pt>
                <c:pt idx="19">
                  <c:v>2283</c:v>
                </c:pt>
                <c:pt idx="20">
                  <c:v>9916</c:v>
                </c:pt>
                <c:pt idx="21">
                  <c:v>9727</c:v>
                </c:pt>
                <c:pt idx="22">
                  <c:v>20317</c:v>
                </c:pt>
                <c:pt idx="23">
                  <c:v>20317</c:v>
                </c:pt>
                <c:pt idx="24">
                  <c:v>3744</c:v>
                </c:pt>
                <c:pt idx="25">
                  <c:v>11874</c:v>
                </c:pt>
                <c:pt idx="26">
                  <c:v>5950</c:v>
                </c:pt>
                <c:pt idx="27">
                  <c:v>6379</c:v>
                </c:pt>
              </c:numCache>
            </c:numRef>
          </c:val>
          <c:extLst>
            <c:ext xmlns:c16="http://schemas.microsoft.com/office/drawing/2014/chart" uri="{C3380CC4-5D6E-409C-BE32-E72D297353CC}">
              <c16:uniqueId val="{00000000-515D-42CA-990B-3BA341F1F067}"/>
            </c:ext>
          </c:extLst>
        </c:ser>
        <c:ser>
          <c:idx val="1"/>
          <c:order val="1"/>
          <c:tx>
            <c:strRef>
              <c:f>Sheet1!$C$1</c:f>
              <c:strCache>
                <c:ptCount val="1"/>
                <c:pt idx="0">
                  <c:v>2024 эхний 10 сараар</c:v>
                </c:pt>
              </c:strCache>
            </c:strRef>
          </c:tx>
          <c:spPr>
            <a:solidFill>
              <a:schemeClr val="accent2"/>
            </a:solidFill>
            <a:ln>
              <a:noFill/>
            </a:ln>
            <a:effectLst/>
          </c:spPr>
          <c:invertIfNegative val="0"/>
          <c:cat>
            <c:strRef>
              <c:f>Sheet1!$A$2:$A$29</c:f>
              <c:strCache>
                <c:ptCount val="28"/>
                <c:pt idx="0">
                  <c:v>Дотор /жир/</c:v>
                </c:pt>
                <c:pt idx="1">
                  <c:v>Гастроэнтериологи</c:v>
                </c:pt>
                <c:pt idx="2">
                  <c:v>Дотор</c:v>
                </c:pt>
                <c:pt idx="3">
                  <c:v>Хүүхэд</c:v>
                </c:pt>
                <c:pt idx="4">
                  <c:v>Зүрх судас</c:v>
                </c:pt>
                <c:pt idx="5">
                  <c:v>Мэс засал</c:v>
                </c:pt>
                <c:pt idx="6">
                  <c:v>ЧХХ</c:v>
                </c:pt>
                <c:pt idx="7">
                  <c:v>Халдварт</c:v>
                </c:pt>
                <c:pt idx="8">
                  <c:v>Нүд</c:v>
                </c:pt>
                <c:pt idx="9">
                  <c:v>Шүд</c:v>
                </c:pt>
                <c:pt idx="10">
                  <c:v>Арьс харшил</c:v>
                </c:pt>
                <c:pt idx="11">
                  <c:v>Бөөр</c:v>
                </c:pt>
                <c:pt idx="12">
                  <c:v>Мэдрэл</c:v>
                </c:pt>
                <c:pt idx="13">
                  <c:v>ДШБулчирхай</c:v>
                </c:pt>
                <c:pt idx="14">
                  <c:v>Эмэгтэйчүүд</c:v>
                </c:pt>
                <c:pt idx="15">
                  <c:v>Дох/БЗДХ</c:v>
                </c:pt>
                <c:pt idx="16">
                  <c:v>Сүрьеэ</c:v>
                </c:pt>
                <c:pt idx="17">
                  <c:v>Уламжлалт</c:v>
                </c:pt>
                <c:pt idx="18">
                  <c:v>Гэмтэл</c:v>
                </c:pt>
                <c:pt idx="19">
                  <c:v>Андрологи</c:v>
                </c:pt>
                <c:pt idx="20">
                  <c:v>Хавдар</c:v>
                </c:pt>
                <c:pt idx="21">
                  <c:v>Сэтгэц</c:v>
                </c:pt>
                <c:pt idx="22">
                  <c:v>Уушги</c:v>
                </c:pt>
                <c:pt idx="23">
                  <c:v>Ахмад</c:v>
                </c:pt>
                <c:pt idx="24">
                  <c:v>Наркологи</c:v>
                </c:pt>
                <c:pt idx="25">
                  <c:v>Өдрийн эмчилгээ</c:v>
                </c:pt>
                <c:pt idx="26">
                  <c:v>Өсвөр үе</c:v>
                </c:pt>
                <c:pt idx="27">
                  <c:v>Эрт илрүүлэг</c:v>
                </c:pt>
              </c:strCache>
            </c:strRef>
          </c:cat>
          <c:val>
            <c:numRef>
              <c:f>Sheet1!$C$2:$C$29</c:f>
              <c:numCache>
                <c:formatCode>General</c:formatCode>
                <c:ptCount val="28"/>
                <c:pt idx="0">
                  <c:v>20202</c:v>
                </c:pt>
                <c:pt idx="1">
                  <c:v>8324</c:v>
                </c:pt>
                <c:pt idx="2">
                  <c:v>21236</c:v>
                </c:pt>
                <c:pt idx="3">
                  <c:v>22639</c:v>
                </c:pt>
                <c:pt idx="4">
                  <c:v>25283</c:v>
                </c:pt>
                <c:pt idx="5">
                  <c:v>24382</c:v>
                </c:pt>
                <c:pt idx="6">
                  <c:v>22489</c:v>
                </c:pt>
                <c:pt idx="7">
                  <c:v>3448</c:v>
                </c:pt>
                <c:pt idx="8">
                  <c:v>11492</c:v>
                </c:pt>
                <c:pt idx="9">
                  <c:v>25371</c:v>
                </c:pt>
                <c:pt idx="10">
                  <c:v>7994</c:v>
                </c:pt>
                <c:pt idx="11">
                  <c:v>3764</c:v>
                </c:pt>
                <c:pt idx="12">
                  <c:v>34023</c:v>
                </c:pt>
                <c:pt idx="13">
                  <c:v>17423</c:v>
                </c:pt>
                <c:pt idx="14">
                  <c:v>79189</c:v>
                </c:pt>
                <c:pt idx="15">
                  <c:v>13470</c:v>
                </c:pt>
                <c:pt idx="16">
                  <c:v>22324</c:v>
                </c:pt>
                <c:pt idx="17">
                  <c:v>16440</c:v>
                </c:pt>
                <c:pt idx="18">
                  <c:v>21873</c:v>
                </c:pt>
                <c:pt idx="19">
                  <c:v>1980</c:v>
                </c:pt>
                <c:pt idx="20">
                  <c:v>6881</c:v>
                </c:pt>
                <c:pt idx="21">
                  <c:v>7337</c:v>
                </c:pt>
                <c:pt idx="22">
                  <c:v>4305</c:v>
                </c:pt>
                <c:pt idx="23">
                  <c:v>11531</c:v>
                </c:pt>
                <c:pt idx="24">
                  <c:v>3663</c:v>
                </c:pt>
                <c:pt idx="25">
                  <c:v>8790</c:v>
                </c:pt>
                <c:pt idx="26">
                  <c:v>2171</c:v>
                </c:pt>
                <c:pt idx="27">
                  <c:v>3048</c:v>
                </c:pt>
              </c:numCache>
            </c:numRef>
          </c:val>
          <c:extLst>
            <c:ext xmlns:c16="http://schemas.microsoft.com/office/drawing/2014/chart" uri="{C3380CC4-5D6E-409C-BE32-E72D297353CC}">
              <c16:uniqueId val="{00000001-515D-42CA-990B-3BA341F1F067}"/>
            </c:ext>
          </c:extLst>
        </c:ser>
        <c:dLbls>
          <c:showLegendKey val="0"/>
          <c:showVal val="0"/>
          <c:showCatName val="0"/>
          <c:showSerName val="0"/>
          <c:showPercent val="0"/>
          <c:showBubbleSize val="0"/>
        </c:dLbls>
        <c:gapWidth val="219"/>
        <c:overlap val="-27"/>
        <c:axId val="650486304"/>
        <c:axId val="650488824"/>
      </c:barChart>
      <c:catAx>
        <c:axId val="65048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50488824"/>
        <c:crosses val="autoZero"/>
        <c:auto val="1"/>
        <c:lblAlgn val="ctr"/>
        <c:lblOffset val="100"/>
        <c:noMultiLvlLbl val="0"/>
      </c:catAx>
      <c:valAx>
        <c:axId val="650488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0486304"/>
        <c:crosses val="autoZero"/>
        <c:crossBetween val="between"/>
      </c:valAx>
      <c:spPr>
        <a:noFill/>
        <a:ln>
          <a:noFill/>
        </a:ln>
        <a:effectLst/>
      </c:spPr>
    </c:plotArea>
    <c:legend>
      <c:legendPos val="b"/>
      <c:layout>
        <c:manualLayout>
          <c:xMode val="edge"/>
          <c:yMode val="edge"/>
          <c:x val="0.23846509376744524"/>
          <c:y val="0.93699062617172857"/>
          <c:w val="0.46708266839415508"/>
          <c:h val="4.872365954255718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1"/>
              <c:layout>
                <c:manualLayout>
                  <c:x val="-1.234567901234567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589-4400-8B38-156CA3A776C6}"/>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13</c:v>
                </c:pt>
                <c:pt idx="1">
                  <c:v>12.7</c:v>
                </c:pt>
                <c:pt idx="2">
                  <c:v>14</c:v>
                </c:pt>
                <c:pt idx="3">
                  <c:v>12.9</c:v>
                </c:pt>
                <c:pt idx="4">
                  <c:v>8.1</c:v>
                </c:pt>
                <c:pt idx="5">
                  <c:v>11.6</c:v>
                </c:pt>
                <c:pt idx="6">
                  <c:v>16</c:v>
                </c:pt>
                <c:pt idx="7">
                  <c:v>7.5</c:v>
                </c:pt>
                <c:pt idx="8">
                  <c:v>18.5</c:v>
                </c:pt>
                <c:pt idx="9">
                  <c:v>10.7</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3"/>
              <c:layout>
                <c:manualLayout>
                  <c:x val="1.2345679012345678E-2"/>
                  <c:y val="5.3944706675656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400-8B38-156CA3A776C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5"/>
              <c:layout>
                <c:manualLayout>
                  <c:x val="2.006172839506172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89-4400-8B38-156CA3A776C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12.6</c:v>
                </c:pt>
                <c:pt idx="1">
                  <c:v>11.4</c:v>
                </c:pt>
                <c:pt idx="2">
                  <c:v>11.7</c:v>
                </c:pt>
                <c:pt idx="3">
                  <c:v>5</c:v>
                </c:pt>
                <c:pt idx="4">
                  <c:v>11.2</c:v>
                </c:pt>
                <c:pt idx="5">
                  <c:v>13.7</c:v>
                </c:pt>
                <c:pt idx="6">
                  <c:v>8.6999999999999993</c:v>
                </c:pt>
                <c:pt idx="7">
                  <c:v>22.6</c:v>
                </c:pt>
                <c:pt idx="8">
                  <c:v>32.799999999999997</c:v>
                </c:pt>
                <c:pt idx="9">
                  <c:v>11.4</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240157480314952E-2"/>
          <c:y val="2.3072513614216111E-2"/>
          <c:w val="0.92909317585301843"/>
          <c:h val="0.83268923037994846"/>
        </c:manualLayout>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1"/>
              <c:layout>
                <c:manualLayout>
                  <c:x val="-1.234567901234567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589-4400-8B38-156CA3A776C6}"/>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БНД</c:v>
                </c:pt>
                <c:pt idx="7">
                  <c:v>НД</c:v>
                </c:pt>
                <c:pt idx="8">
                  <c:v>БХД</c:v>
                </c:pt>
                <c:pt idx="9">
                  <c:v>УБ</c:v>
                </c:pt>
              </c:strCache>
            </c:strRef>
          </c:cat>
          <c:val>
            <c:numRef>
              <c:f>Sheet1!$B$2:$B$11</c:f>
              <c:numCache>
                <c:formatCode>General</c:formatCode>
                <c:ptCount val="10"/>
                <c:pt idx="0">
                  <c:v>76.3</c:v>
                </c:pt>
                <c:pt idx="1">
                  <c:v>121.3</c:v>
                </c:pt>
                <c:pt idx="2">
                  <c:v>57.7</c:v>
                </c:pt>
                <c:pt idx="3">
                  <c:v>83</c:v>
                </c:pt>
                <c:pt idx="4">
                  <c:v>81.900000000000006</c:v>
                </c:pt>
                <c:pt idx="5">
                  <c:v>75.5</c:v>
                </c:pt>
                <c:pt idx="6">
                  <c:v>73.099999999999994</c:v>
                </c:pt>
                <c:pt idx="7">
                  <c:v>149.4</c:v>
                </c:pt>
                <c:pt idx="8">
                  <c:v>29.3</c:v>
                </c:pt>
                <c:pt idx="9">
                  <c:v>111.7</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1"/>
              <c:layout>
                <c:manualLayout>
                  <c:x val="1.6975308641975308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6E-41E8-96BA-535DBE2146B5}"/>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3"/>
              <c:layout>
                <c:manualLayout>
                  <c:x val="1.2345679012345678E-2"/>
                  <c:y val="5.3944706675656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400-8B38-156CA3A776C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5"/>
              <c:layout>
                <c:manualLayout>
                  <c:x val="2.006172839506172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89-4400-8B38-156CA3A776C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БНД</c:v>
                </c:pt>
                <c:pt idx="7">
                  <c:v>НД</c:v>
                </c:pt>
                <c:pt idx="8">
                  <c:v>БХД</c:v>
                </c:pt>
                <c:pt idx="9">
                  <c:v>УБ</c:v>
                </c:pt>
              </c:strCache>
            </c:strRef>
          </c:cat>
          <c:val>
            <c:numRef>
              <c:f>Sheet1!$C$2:$C$11</c:f>
              <c:numCache>
                <c:formatCode>General</c:formatCode>
                <c:ptCount val="10"/>
                <c:pt idx="0">
                  <c:v>71</c:v>
                </c:pt>
                <c:pt idx="1">
                  <c:v>99.2</c:v>
                </c:pt>
                <c:pt idx="2">
                  <c:v>66.3</c:v>
                </c:pt>
                <c:pt idx="3">
                  <c:v>78.7</c:v>
                </c:pt>
                <c:pt idx="4">
                  <c:v>63.4</c:v>
                </c:pt>
                <c:pt idx="5">
                  <c:v>71.099999999999994</c:v>
                </c:pt>
                <c:pt idx="6">
                  <c:v>64.099999999999994</c:v>
                </c:pt>
                <c:pt idx="7">
                  <c:v>69</c:v>
                </c:pt>
                <c:pt idx="8">
                  <c:v>18.100000000000001</c:v>
                </c:pt>
                <c:pt idx="9">
                  <c:v>96.9</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27306046203684"/>
          <c:y val="9.1237113940390177E-2"/>
          <c:w val="0.56130358705161854"/>
          <c:h val="0.82636799449693499"/>
        </c:manualLayout>
      </c:layout>
      <c:pieChart>
        <c:varyColors val="1"/>
        <c:ser>
          <c:idx val="0"/>
          <c:order val="0"/>
          <c:tx>
            <c:strRef>
              <c:f>Sheet1!$B$1</c:f>
              <c:strCache>
                <c:ptCount val="1"/>
                <c:pt idx="0">
                  <c:v>Sales</c:v>
                </c:pt>
              </c:strCache>
            </c:strRef>
          </c:tx>
          <c:spPr>
            <a:ln>
              <a:solidFill>
                <a:srgbClr val="FFFF00"/>
              </a:solidFill>
            </a:ln>
          </c:spPr>
          <c:explosion val="4"/>
          <c:dPt>
            <c:idx val="0"/>
            <c:bubble3D val="0"/>
            <c:spPr>
              <a:solidFill>
                <a:srgbClr val="7030A0"/>
              </a:solidFill>
              <a:ln>
                <a:solidFill>
                  <a:srgbClr val="FFFF00"/>
                </a:solidFill>
              </a:ln>
            </c:spPr>
            <c:extLst>
              <c:ext xmlns:c16="http://schemas.microsoft.com/office/drawing/2014/chart" uri="{C3380CC4-5D6E-409C-BE32-E72D297353CC}">
                <c16:uniqueId val="{00000000-41ED-4BF1-AB47-52678EA48E67}"/>
              </c:ext>
            </c:extLst>
          </c:dPt>
          <c:dPt>
            <c:idx val="1"/>
            <c:bubble3D val="0"/>
            <c:spPr>
              <a:solidFill>
                <a:srgbClr val="FF0000"/>
              </a:solidFill>
              <a:ln>
                <a:solidFill>
                  <a:srgbClr val="FFFF00"/>
                </a:solidFill>
              </a:ln>
            </c:spPr>
            <c:extLst>
              <c:ext xmlns:c16="http://schemas.microsoft.com/office/drawing/2014/chart" uri="{C3380CC4-5D6E-409C-BE32-E72D297353CC}">
                <c16:uniqueId val="{00000001-41ED-4BF1-AB47-52678EA48E67}"/>
              </c:ext>
            </c:extLst>
          </c:dPt>
          <c:dPt>
            <c:idx val="2"/>
            <c:bubble3D val="0"/>
            <c:spPr>
              <a:solidFill>
                <a:srgbClr val="00B0F0"/>
              </a:solidFill>
              <a:ln>
                <a:solidFill>
                  <a:srgbClr val="FFFF00"/>
                </a:solidFill>
              </a:ln>
            </c:spPr>
            <c:extLst>
              <c:ext xmlns:c16="http://schemas.microsoft.com/office/drawing/2014/chart" uri="{C3380CC4-5D6E-409C-BE32-E72D297353CC}">
                <c16:uniqueId val="{00000002-41ED-4BF1-AB47-52678EA48E67}"/>
              </c:ext>
            </c:extLst>
          </c:dPt>
          <c:dLbls>
            <c:dLbl>
              <c:idx val="0"/>
              <c:layout>
                <c:manualLayout>
                  <c:x val="-1.7102775347526005E-2"/>
                  <c:y val="-1.9359857780543065E-2"/>
                </c:manualLayout>
              </c:layout>
              <c:tx>
                <c:rich>
                  <a:bodyPr/>
                  <a:lstStyle/>
                  <a:p>
                    <a:r>
                      <a:rPr lang="en-US" dirty="0"/>
                      <a:t>15%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41ED-4BF1-AB47-52678EA48E67}"/>
                </c:ext>
              </c:extLst>
            </c:dLbl>
            <c:dLbl>
              <c:idx val="1"/>
              <c:layout>
                <c:manualLayout>
                  <c:x val="4.0853504423058226E-2"/>
                  <c:y val="5.0508587896100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ED-4BF1-AB47-52678EA48E67}"/>
                </c:ext>
              </c:extLst>
            </c:dLbl>
            <c:dLbl>
              <c:idx val="2"/>
              <c:layout>
                <c:manualLayout>
                  <c:x val="-5.3920603674540692E-2"/>
                  <c:y val="-4.61389101059818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1ED-4BF1-AB47-52678EA48E67}"/>
                </c:ext>
              </c:extLst>
            </c:dLbl>
            <c:spPr>
              <a:noFill/>
              <a:ln>
                <a:noFill/>
              </a:ln>
              <a:effectLst/>
            </c:spPr>
            <c:txPr>
              <a:bodyPr/>
              <a:lstStyle/>
              <a:p>
                <a:pPr>
                  <a:defRPr sz="2000" b="1">
                    <a:latin typeface="Arial" pitchFamily="34" charset="0"/>
                    <a:cs typeface="Arial" pitchFamily="34" charset="0"/>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БЗДХ-565</c:v>
                </c:pt>
                <c:pt idx="1">
                  <c:v>СҮРЬЕЭ-256</c:v>
                </c:pt>
                <c:pt idx="2">
                  <c:v>ЦОЧМОГ ХАЛДВАР-3373</c:v>
                </c:pt>
              </c:strCache>
            </c:strRef>
          </c:cat>
          <c:val>
            <c:numRef>
              <c:f>Sheet1!$B$2:$B$4</c:f>
              <c:numCache>
                <c:formatCode>0%</c:formatCode>
                <c:ptCount val="3"/>
                <c:pt idx="0">
                  <c:v>0.12</c:v>
                </c:pt>
                <c:pt idx="1">
                  <c:v>0.06</c:v>
                </c:pt>
                <c:pt idx="2">
                  <c:v>0.82</c:v>
                </c:pt>
              </c:numCache>
            </c:numRef>
          </c:val>
          <c:extLst>
            <c:ext xmlns:c16="http://schemas.microsoft.com/office/drawing/2014/chart" uri="{C3380CC4-5D6E-409C-BE32-E72D297353CC}">
              <c16:uniqueId val="{00000003-41ED-4BF1-AB47-52678EA48E67}"/>
            </c:ext>
          </c:extLst>
        </c:ser>
        <c:dLbls>
          <c:showLegendKey val="0"/>
          <c:showVal val="0"/>
          <c:showCatName val="0"/>
          <c:showSerName val="0"/>
          <c:showPercent val="0"/>
          <c:showBubbleSize val="0"/>
          <c:showLeaderLines val="1"/>
        </c:dLbls>
        <c:firstSliceAng val="0"/>
      </c:pieChart>
    </c:plotArea>
    <c:legend>
      <c:legendPos val="r"/>
      <c:legendEntry>
        <c:idx val="0"/>
        <c:txPr>
          <a:bodyPr/>
          <a:lstStyle/>
          <a:p>
            <a:pPr>
              <a:defRPr sz="1200" b="1">
                <a:latin typeface="Arial" pitchFamily="34" charset="0"/>
                <a:cs typeface="Arial" pitchFamily="34" charset="0"/>
              </a:defRPr>
            </a:pPr>
            <a:endParaRPr lang="en-US"/>
          </a:p>
        </c:txPr>
      </c:legendEntry>
      <c:legendEntry>
        <c:idx val="1"/>
        <c:txPr>
          <a:bodyPr/>
          <a:lstStyle/>
          <a:p>
            <a:pPr>
              <a:defRPr sz="1200" b="1">
                <a:latin typeface="Arial" pitchFamily="34" charset="0"/>
                <a:cs typeface="Arial" pitchFamily="34" charset="0"/>
              </a:defRPr>
            </a:pPr>
            <a:endParaRPr lang="en-US"/>
          </a:p>
        </c:txPr>
      </c:legendEntry>
      <c:legendEntry>
        <c:idx val="2"/>
        <c:txPr>
          <a:bodyPr/>
          <a:lstStyle/>
          <a:p>
            <a:pPr>
              <a:defRPr sz="1200" b="1">
                <a:latin typeface="Arial" pitchFamily="34" charset="0"/>
                <a:cs typeface="Arial" pitchFamily="34" charset="0"/>
              </a:defRPr>
            </a:pPr>
            <a:endParaRPr lang="en-US"/>
          </a:p>
        </c:txPr>
      </c:legendEntry>
      <c:layout>
        <c:manualLayout>
          <c:xMode val="edge"/>
          <c:yMode val="edge"/>
          <c:x val="0.60975454457081757"/>
          <c:y val="0.71825238673757752"/>
          <c:w val="0.38870224555263932"/>
          <c:h val="0.26900470022848944"/>
        </c:manualLayout>
      </c:layout>
      <c:overlay val="0"/>
      <c:txPr>
        <a:bodyPr/>
        <a:lstStyle/>
        <a:p>
          <a:pPr>
            <a:defRPr b="1">
              <a:latin typeface="Arial" pitchFamily="34" charset="0"/>
              <a:cs typeface="Arial" pitchFamily="34" charset="0"/>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1"/>
              <c:layout>
                <c:manualLayout>
                  <c:x val="-1.234567901234567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589-4400-8B38-156CA3A776C6}"/>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Вируст гепатит /B15-B19/</c:v>
                </c:pt>
                <c:pt idx="1">
                  <c:v>Цусан суулга /A03/</c:v>
                </c:pt>
                <c:pt idx="2">
                  <c:v>Сальмонеллёз /А02/</c:v>
                </c:pt>
                <c:pt idx="3">
                  <c:v>Салхинцэцэг /В01/</c:v>
                </c:pt>
                <c:pt idx="4">
                  <c:v>Гахайн хавдар /В26/</c:v>
                </c:pt>
                <c:pt idx="5">
                  <c:v>Бактерийн гаралтай бусад /А05-</c:v>
                </c:pt>
                <c:pt idx="6">
                  <c:v>Улаан эсэргэнэ /А38/</c:v>
                </c:pt>
                <c:pt idx="7">
                  <c:v>Гар хөл амны өвчин /В08.4/</c:v>
                </c:pt>
              </c:strCache>
            </c:strRef>
          </c:cat>
          <c:val>
            <c:numRef>
              <c:f>Sheet1!$B$2:$B$9</c:f>
              <c:numCache>
                <c:formatCode>General</c:formatCode>
                <c:ptCount val="8"/>
                <c:pt idx="0">
                  <c:v>1.3</c:v>
                </c:pt>
                <c:pt idx="1">
                  <c:v>11.51</c:v>
                </c:pt>
                <c:pt idx="2">
                  <c:v>1.5</c:v>
                </c:pt>
                <c:pt idx="3">
                  <c:v>50.9</c:v>
                </c:pt>
                <c:pt idx="4">
                  <c:v>0.7</c:v>
                </c:pt>
                <c:pt idx="5">
                  <c:v>1.1000000000000001</c:v>
                </c:pt>
                <c:pt idx="6">
                  <c:v>6.7</c:v>
                </c:pt>
                <c:pt idx="7">
                  <c:v>25.23</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1"/>
              <c:layout>
                <c:manualLayout>
                  <c:x val="1.6975308641975308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6E-41E8-96BA-535DBE2146B5}"/>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3"/>
              <c:layout>
                <c:manualLayout>
                  <c:x val="1.2345679012345678E-2"/>
                  <c:y val="5.394470667565695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400-8B38-156CA3A776C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5"/>
              <c:layout>
                <c:manualLayout>
                  <c:x val="2.006172839506172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89-4400-8B38-156CA3A776C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Вируст гепатит /B15-B19/</c:v>
                </c:pt>
                <c:pt idx="1">
                  <c:v>Цусан суулга /A03/</c:v>
                </c:pt>
                <c:pt idx="2">
                  <c:v>Сальмонеллёз /А02/</c:v>
                </c:pt>
                <c:pt idx="3">
                  <c:v>Салхинцэцэг /В01/</c:v>
                </c:pt>
                <c:pt idx="4">
                  <c:v>Гахайн хавдар /В26/</c:v>
                </c:pt>
                <c:pt idx="5">
                  <c:v>Бактерийн гаралтай бусад /А05-</c:v>
                </c:pt>
                <c:pt idx="6">
                  <c:v>Улаан эсэргэнэ /А38/</c:v>
                </c:pt>
                <c:pt idx="7">
                  <c:v>Гар хөл амны өвчин /В08.4/</c:v>
                </c:pt>
              </c:strCache>
            </c:strRef>
          </c:cat>
          <c:val>
            <c:numRef>
              <c:f>Sheet1!$C$2:$C$9</c:f>
              <c:numCache>
                <c:formatCode>General</c:formatCode>
                <c:ptCount val="8"/>
                <c:pt idx="0">
                  <c:v>0.7</c:v>
                </c:pt>
                <c:pt idx="1">
                  <c:v>15.75</c:v>
                </c:pt>
                <c:pt idx="2">
                  <c:v>3.1</c:v>
                </c:pt>
                <c:pt idx="3">
                  <c:v>37.799999999999997</c:v>
                </c:pt>
                <c:pt idx="4">
                  <c:v>1.8</c:v>
                </c:pt>
                <c:pt idx="5">
                  <c:v>2.9</c:v>
                </c:pt>
                <c:pt idx="6">
                  <c:v>3.1</c:v>
                </c:pt>
                <c:pt idx="7">
                  <c:v>13.4</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layout>
        <c:manualLayout>
          <c:xMode val="edge"/>
          <c:yMode val="edge"/>
          <c:x val="0.66664528045105487"/>
          <c:y val="5.9828519980188913E-2"/>
          <c:w val="0.27782055020900165"/>
          <c:h val="5.635289051757737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Бодит тоо</c:v>
                </c:pt>
              </c:strCache>
            </c:strRef>
          </c:tx>
          <c:spPr>
            <a:solidFill>
              <a:srgbClr val="00B0F0"/>
            </a:solidFill>
          </c:spPr>
          <c:invertIfNegative val="0"/>
          <c:dLbls>
            <c:dLbl>
              <c:idx val="0"/>
              <c:layout>
                <c:manualLayout>
                  <c:x val="2.0061728395061731E-2"/>
                  <c:y val="-4.20904899134192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76-4F9F-AC17-52B13C26276D}"/>
                </c:ext>
              </c:extLst>
            </c:dLbl>
            <c:dLbl>
              <c:idx val="1"/>
              <c:layout>
                <c:manualLayout>
                  <c:x val="2.6234567901234612E-2"/>
                  <c:y val="-3.92844572525228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76-4F9F-AC17-52B13C26276D}"/>
                </c:ext>
              </c:extLst>
            </c:dLbl>
            <c:dLbl>
              <c:idx val="2"/>
              <c:layout>
                <c:manualLayout>
                  <c:x val="1.8518518518518517E-2"/>
                  <c:y val="-4.31261065798508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876-4F9F-AC17-52B13C26276D}"/>
                </c:ext>
              </c:extLst>
            </c:dLbl>
            <c:spPr>
              <a:noFill/>
              <a:ln>
                <a:noFill/>
              </a:ln>
              <a:effectLst/>
            </c:spPr>
            <c:txPr>
              <a:bodyPr/>
              <a:lstStyle/>
              <a:p>
                <a:pPr>
                  <a:defRPr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2023.10 сараар</c:v>
                </c:pt>
                <c:pt idx="1">
                  <c:v>2024.10 сараар</c:v>
                </c:pt>
                <c:pt idx="2">
                  <c:v>УБ</c:v>
                </c:pt>
              </c:strCache>
            </c:strRef>
          </c:cat>
          <c:val>
            <c:numRef>
              <c:f>Sheet1!$B$2:$B$4</c:f>
              <c:numCache>
                <c:formatCode>General</c:formatCode>
                <c:ptCount val="3"/>
                <c:pt idx="0">
                  <c:v>299</c:v>
                </c:pt>
                <c:pt idx="1">
                  <c:v>256</c:v>
                </c:pt>
                <c:pt idx="2">
                  <c:v>1078</c:v>
                </c:pt>
              </c:numCache>
            </c:numRef>
          </c:val>
          <c:extLst>
            <c:ext xmlns:c16="http://schemas.microsoft.com/office/drawing/2014/chart" uri="{C3380CC4-5D6E-409C-BE32-E72D297353CC}">
              <c16:uniqueId val="{00000003-9876-4F9F-AC17-52B13C26276D}"/>
            </c:ext>
          </c:extLst>
        </c:ser>
        <c:ser>
          <c:idx val="1"/>
          <c:order val="1"/>
          <c:tx>
            <c:strRef>
              <c:f>Sheet1!$C$1</c:f>
              <c:strCache>
                <c:ptCount val="1"/>
                <c:pt idx="0">
                  <c:v>Промил</c:v>
                </c:pt>
              </c:strCache>
            </c:strRef>
          </c:tx>
          <c:spPr>
            <a:ln>
              <a:solidFill>
                <a:srgbClr val="FFFF00"/>
              </a:solidFill>
            </a:ln>
          </c:spPr>
          <c:invertIfNegative val="0"/>
          <c:dLbls>
            <c:dLbl>
              <c:idx val="0"/>
              <c:layout>
                <c:manualLayout>
                  <c:x val="4.0123456790123427E-2"/>
                  <c:y val="-2.2448261287156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876-4F9F-AC17-52B13C26276D}"/>
                </c:ext>
              </c:extLst>
            </c:dLbl>
            <c:dLbl>
              <c:idx val="1"/>
              <c:layout>
                <c:manualLayout>
                  <c:x val="3.0864197530864296E-2"/>
                  <c:y val="-5.33146205569972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876-4F9F-AC17-52B13C26276D}"/>
                </c:ext>
              </c:extLst>
            </c:dLbl>
            <c:dLbl>
              <c:idx val="2"/>
              <c:layout>
                <c:manualLayout>
                  <c:x val="2.9320987654320996E-2"/>
                  <c:y val="-3.6478424591628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876-4F9F-AC17-52B13C26276D}"/>
                </c:ext>
              </c:extLst>
            </c:dLbl>
            <c:spPr>
              <a:noFill/>
              <a:ln>
                <a:noFill/>
              </a:ln>
              <a:effectLst/>
            </c:spPr>
            <c:txPr>
              <a:bodyPr/>
              <a:lstStyle/>
              <a:p>
                <a:pPr>
                  <a:defRPr b="1">
                    <a:solidFill>
                      <a:srgbClr val="FF0000"/>
                    </a:solidFill>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2023.10 сараар</c:v>
                </c:pt>
                <c:pt idx="1">
                  <c:v>2024.10 сараар</c:v>
                </c:pt>
                <c:pt idx="2">
                  <c:v>УБ</c:v>
                </c:pt>
              </c:strCache>
            </c:strRef>
          </c:cat>
          <c:val>
            <c:numRef>
              <c:f>Sheet1!$C$2:$C$4</c:f>
              <c:numCache>
                <c:formatCode>General</c:formatCode>
                <c:ptCount val="3"/>
                <c:pt idx="0">
                  <c:v>7.5</c:v>
                </c:pt>
                <c:pt idx="1">
                  <c:v>6.1</c:v>
                </c:pt>
                <c:pt idx="2">
                  <c:v>6.7</c:v>
                </c:pt>
              </c:numCache>
            </c:numRef>
          </c:val>
          <c:extLst>
            <c:ext xmlns:c16="http://schemas.microsoft.com/office/drawing/2014/chart" uri="{C3380CC4-5D6E-409C-BE32-E72D297353CC}">
              <c16:uniqueId val="{00000007-9876-4F9F-AC17-52B13C26276D}"/>
            </c:ext>
          </c:extLst>
        </c:ser>
        <c:dLbls>
          <c:showLegendKey val="0"/>
          <c:showVal val="0"/>
          <c:showCatName val="0"/>
          <c:showSerName val="0"/>
          <c:showPercent val="0"/>
          <c:showBubbleSize val="0"/>
        </c:dLbls>
        <c:gapWidth val="150"/>
        <c:shape val="box"/>
        <c:axId val="166528128"/>
        <c:axId val="166529664"/>
        <c:axId val="0"/>
      </c:bar3DChart>
      <c:catAx>
        <c:axId val="166528128"/>
        <c:scaling>
          <c:orientation val="minMax"/>
        </c:scaling>
        <c:delete val="0"/>
        <c:axPos val="b"/>
        <c:numFmt formatCode="General" sourceLinked="0"/>
        <c:majorTickMark val="out"/>
        <c:minorTickMark val="none"/>
        <c:tickLblPos val="nextTo"/>
        <c:txPr>
          <a:bodyPr/>
          <a:lstStyle/>
          <a:p>
            <a:pPr>
              <a:defRPr b="1">
                <a:latin typeface="Arial" pitchFamily="34" charset="0"/>
                <a:cs typeface="Arial" pitchFamily="34" charset="0"/>
              </a:defRPr>
            </a:pPr>
            <a:endParaRPr lang="en-US"/>
          </a:p>
        </c:txPr>
        <c:crossAx val="166529664"/>
        <c:crosses val="autoZero"/>
        <c:auto val="1"/>
        <c:lblAlgn val="ctr"/>
        <c:lblOffset val="100"/>
        <c:noMultiLvlLbl val="0"/>
      </c:catAx>
      <c:valAx>
        <c:axId val="166529664"/>
        <c:scaling>
          <c:orientation val="minMax"/>
        </c:scaling>
        <c:delete val="1"/>
        <c:axPos val="l"/>
        <c:numFmt formatCode="General" sourceLinked="1"/>
        <c:majorTickMark val="out"/>
        <c:minorTickMark val="none"/>
        <c:tickLblPos val="none"/>
        <c:crossAx val="1665281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2023.10 сараар</c:v>
                </c:pt>
              </c:strCache>
            </c:strRef>
          </c:tx>
          <c:spPr>
            <a:ln>
              <a:solidFill>
                <a:srgbClr val="FFFF00"/>
              </a:solidFill>
            </a:ln>
          </c:spPr>
          <c:invertIfNegative val="0"/>
          <c:dPt>
            <c:idx val="0"/>
            <c:invertIfNegative val="0"/>
            <c:bubble3D val="0"/>
            <c:spPr>
              <a:solidFill>
                <a:srgbClr val="92D050"/>
              </a:solidFill>
              <a:ln>
                <a:solidFill>
                  <a:srgbClr val="FFFF00"/>
                </a:solidFill>
              </a:ln>
            </c:spPr>
            <c:extLst>
              <c:ext xmlns:c16="http://schemas.microsoft.com/office/drawing/2014/chart" uri="{C3380CC4-5D6E-409C-BE32-E72D297353CC}">
                <c16:uniqueId val="{00000000-EAAC-41FC-8EE7-D8C110DA32FB}"/>
              </c:ext>
            </c:extLst>
          </c:dPt>
          <c:dLbls>
            <c:dLbl>
              <c:idx val="0"/>
              <c:layout>
                <c:manualLayout>
                  <c:x val="1.5432098765432417E-3"/>
                  <c:y val="-2.80603266089448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AAC-41FC-8EE7-D8C110DA32FB}"/>
                </c:ext>
              </c:extLst>
            </c:dLbl>
            <c:dLbl>
              <c:idx val="1"/>
              <c:layout>
                <c:manualLayout>
                  <c:x val="-4.6296296296297014E-3"/>
                  <c:y val="-1.96422286262618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AC-41FC-8EE7-D8C110DA32FB}"/>
                </c:ext>
              </c:extLst>
            </c:dLbl>
            <c:dLbl>
              <c:idx val="2"/>
              <c:layout>
                <c:manualLayout>
                  <c:x val="-1.5432098765432417E-3"/>
                  <c:y val="-3.647842459162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AAC-41FC-8EE7-D8C110DA32FB}"/>
                </c:ext>
              </c:extLst>
            </c:dLbl>
            <c:spPr>
              <a:noFill/>
              <a:ln>
                <a:noFill/>
              </a:ln>
              <a:effectLst/>
            </c:spPr>
            <c:txPr>
              <a:bodyPr/>
              <a:lstStyle/>
              <a:p>
                <a:pPr>
                  <a:defRPr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Тэмбүү</c:v>
                </c:pt>
                <c:pt idx="1">
                  <c:v>Заг</c:v>
                </c:pt>
                <c:pt idx="2">
                  <c:v>Трихомоназ</c:v>
                </c:pt>
              </c:strCache>
            </c:strRef>
          </c:cat>
          <c:val>
            <c:numRef>
              <c:f>Sheet1!$B$2:$B$4</c:f>
              <c:numCache>
                <c:formatCode>General</c:formatCode>
                <c:ptCount val="3"/>
                <c:pt idx="0">
                  <c:v>7.4</c:v>
                </c:pt>
                <c:pt idx="1">
                  <c:v>2.2000000000000002</c:v>
                </c:pt>
                <c:pt idx="2">
                  <c:v>4</c:v>
                </c:pt>
              </c:numCache>
            </c:numRef>
          </c:val>
          <c:extLst>
            <c:ext xmlns:c16="http://schemas.microsoft.com/office/drawing/2014/chart" uri="{C3380CC4-5D6E-409C-BE32-E72D297353CC}">
              <c16:uniqueId val="{00000003-EAAC-41FC-8EE7-D8C110DA32FB}"/>
            </c:ext>
          </c:extLst>
        </c:ser>
        <c:ser>
          <c:idx val="1"/>
          <c:order val="1"/>
          <c:tx>
            <c:strRef>
              <c:f>Sheet1!$C$1</c:f>
              <c:strCache>
                <c:ptCount val="1"/>
                <c:pt idx="0">
                  <c:v>2024.10 сараар</c:v>
                </c:pt>
              </c:strCache>
            </c:strRef>
          </c:tx>
          <c:spPr>
            <a:solidFill>
              <a:schemeClr val="accent6">
                <a:lumMod val="60000"/>
                <a:lumOff val="40000"/>
              </a:schemeClr>
            </a:solidFill>
            <a:ln>
              <a:solidFill>
                <a:srgbClr val="FF0000"/>
              </a:solidFill>
            </a:ln>
          </c:spPr>
          <c:invertIfNegative val="0"/>
          <c:dLbls>
            <c:dLbl>
              <c:idx val="0"/>
              <c:layout>
                <c:manualLayout>
                  <c:x val="4.6296296296297014E-3"/>
                  <c:y val="-1.4030163304472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AAC-41FC-8EE7-D8C110DA32FB}"/>
                </c:ext>
              </c:extLst>
            </c:dLbl>
            <c:dLbl>
              <c:idx val="1"/>
              <c:layout>
                <c:manualLayout>
                  <c:x val="-3.0864197530864764E-3"/>
                  <c:y val="-2.2448261287155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AAC-41FC-8EE7-D8C110DA32FB}"/>
                </c:ext>
              </c:extLst>
            </c:dLbl>
            <c:dLbl>
              <c:idx val="2"/>
              <c:layout>
                <c:manualLayout>
                  <c:x val="1.0802469135802503E-2"/>
                  <c:y val="-2.80603266089448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AAC-41FC-8EE7-D8C110DA32FB}"/>
                </c:ext>
              </c:extLst>
            </c:dLbl>
            <c:spPr>
              <a:noFill/>
              <a:ln>
                <a:noFill/>
              </a:ln>
              <a:effectLst/>
            </c:spPr>
            <c:txPr>
              <a:bodyPr/>
              <a:lstStyle/>
              <a:p>
                <a:pPr>
                  <a:defRPr b="1">
                    <a:solidFill>
                      <a:srgbClr val="FF0000"/>
                    </a:solidFill>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Тэмбүү</c:v>
                </c:pt>
                <c:pt idx="1">
                  <c:v>Заг</c:v>
                </c:pt>
                <c:pt idx="2">
                  <c:v>Трихомоназ</c:v>
                </c:pt>
              </c:strCache>
            </c:strRef>
          </c:cat>
          <c:val>
            <c:numRef>
              <c:f>Sheet1!$C$2:$C$4</c:f>
              <c:numCache>
                <c:formatCode>General</c:formatCode>
                <c:ptCount val="3"/>
                <c:pt idx="0">
                  <c:v>7.8</c:v>
                </c:pt>
                <c:pt idx="1">
                  <c:v>2.4</c:v>
                </c:pt>
                <c:pt idx="2">
                  <c:v>3.1</c:v>
                </c:pt>
              </c:numCache>
            </c:numRef>
          </c:val>
          <c:extLst>
            <c:ext xmlns:c16="http://schemas.microsoft.com/office/drawing/2014/chart" uri="{C3380CC4-5D6E-409C-BE32-E72D297353CC}">
              <c16:uniqueId val="{00000007-EAAC-41FC-8EE7-D8C110DA32FB}"/>
            </c:ext>
          </c:extLst>
        </c:ser>
        <c:ser>
          <c:idx val="2"/>
          <c:order val="2"/>
          <c:tx>
            <c:strRef>
              <c:f>Sheet1!$D$1</c:f>
              <c:strCache>
                <c:ptCount val="1"/>
                <c:pt idx="0">
                  <c:v>УБ</c:v>
                </c:pt>
              </c:strCache>
            </c:strRef>
          </c:tx>
          <c:spPr>
            <a:solidFill>
              <a:schemeClr val="accent4">
                <a:lumMod val="40000"/>
                <a:lumOff val="60000"/>
              </a:schemeClr>
            </a:solidFill>
            <a:ln>
              <a:solidFill>
                <a:srgbClr val="7030A0"/>
              </a:solidFill>
            </a:ln>
          </c:spPr>
          <c:invertIfNegative val="0"/>
          <c:dLbls>
            <c:dLbl>
              <c:idx val="0"/>
              <c:layout>
                <c:manualLayout>
                  <c:x val="2.0061728395061731E-2"/>
                  <c:y val="-2.2448261287156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AAC-41FC-8EE7-D8C110DA32FB}"/>
                </c:ext>
              </c:extLst>
            </c:dLbl>
            <c:dLbl>
              <c:idx val="1"/>
              <c:layout>
                <c:manualLayout>
                  <c:x val="2.1604938271604937E-2"/>
                  <c:y val="-2.24482612871559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AAC-41FC-8EE7-D8C110DA32FB}"/>
                </c:ext>
              </c:extLst>
            </c:dLbl>
            <c:dLbl>
              <c:idx val="2"/>
              <c:layout>
                <c:manualLayout>
                  <c:x val="2.0061728395061727E-2"/>
                  <c:y val="-2.2448261287155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AAC-41FC-8EE7-D8C110DA32FB}"/>
                </c:ext>
              </c:extLst>
            </c:dLbl>
            <c:spPr>
              <a:noFill/>
              <a:ln>
                <a:noFill/>
              </a:ln>
              <a:effectLst/>
            </c:spPr>
            <c:txPr>
              <a:bodyPr/>
              <a:lstStyle/>
              <a:p>
                <a:pPr>
                  <a:defRPr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Тэмбүү</c:v>
                </c:pt>
                <c:pt idx="1">
                  <c:v>Заг</c:v>
                </c:pt>
                <c:pt idx="2">
                  <c:v>Трихомоназ</c:v>
                </c:pt>
              </c:strCache>
            </c:strRef>
          </c:cat>
          <c:val>
            <c:numRef>
              <c:f>Sheet1!$D$2:$D$4</c:f>
              <c:numCache>
                <c:formatCode>General</c:formatCode>
                <c:ptCount val="3"/>
                <c:pt idx="0">
                  <c:v>19</c:v>
                </c:pt>
                <c:pt idx="1">
                  <c:v>7.9</c:v>
                </c:pt>
                <c:pt idx="2">
                  <c:v>5.4</c:v>
                </c:pt>
              </c:numCache>
            </c:numRef>
          </c:val>
          <c:extLst>
            <c:ext xmlns:c16="http://schemas.microsoft.com/office/drawing/2014/chart" uri="{C3380CC4-5D6E-409C-BE32-E72D297353CC}">
              <c16:uniqueId val="{0000000B-EAAC-41FC-8EE7-D8C110DA32FB}"/>
            </c:ext>
          </c:extLst>
        </c:ser>
        <c:dLbls>
          <c:showLegendKey val="0"/>
          <c:showVal val="0"/>
          <c:showCatName val="0"/>
          <c:showSerName val="0"/>
          <c:showPercent val="0"/>
          <c:showBubbleSize val="0"/>
        </c:dLbls>
        <c:gapWidth val="150"/>
        <c:shape val="box"/>
        <c:axId val="168768640"/>
        <c:axId val="168770176"/>
        <c:axId val="0"/>
      </c:bar3DChart>
      <c:catAx>
        <c:axId val="168768640"/>
        <c:scaling>
          <c:orientation val="minMax"/>
        </c:scaling>
        <c:delete val="0"/>
        <c:axPos val="b"/>
        <c:numFmt formatCode="General" sourceLinked="0"/>
        <c:majorTickMark val="out"/>
        <c:minorTickMark val="none"/>
        <c:tickLblPos val="nextTo"/>
        <c:txPr>
          <a:bodyPr/>
          <a:lstStyle/>
          <a:p>
            <a:pPr>
              <a:defRPr b="1">
                <a:latin typeface="Arial" pitchFamily="34" charset="0"/>
                <a:cs typeface="Arial" pitchFamily="34" charset="0"/>
              </a:defRPr>
            </a:pPr>
            <a:endParaRPr lang="en-US"/>
          </a:p>
        </c:txPr>
        <c:crossAx val="168770176"/>
        <c:crosses val="autoZero"/>
        <c:auto val="1"/>
        <c:lblAlgn val="ctr"/>
        <c:lblOffset val="100"/>
        <c:noMultiLvlLbl val="0"/>
      </c:catAx>
      <c:valAx>
        <c:axId val="168770176"/>
        <c:scaling>
          <c:orientation val="minMax"/>
        </c:scaling>
        <c:delete val="1"/>
        <c:axPos val="l"/>
        <c:numFmt formatCode="General" sourceLinked="1"/>
        <c:majorTickMark val="out"/>
        <c:minorTickMark val="none"/>
        <c:tickLblPos val="none"/>
        <c:crossAx val="168768640"/>
        <c:crosses val="autoZero"/>
        <c:crossBetween val="between"/>
      </c:valAx>
    </c:plotArea>
    <c:legend>
      <c:legendPos val="b"/>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144235442791872E-2"/>
          <c:y val="3.4528342366033485E-2"/>
          <c:w val="0.93713971517449546"/>
          <c:h val="0.81066106815278871"/>
        </c:manualLayout>
      </c:layout>
      <c:barChart>
        <c:barDir val="col"/>
        <c:grouping val="clustered"/>
        <c:varyColors val="0"/>
        <c:ser>
          <c:idx val="0"/>
          <c:order val="0"/>
          <c:tx>
            <c:strRef>
              <c:f>Sheet1!$B$1</c:f>
              <c:strCache>
                <c:ptCount val="1"/>
                <c:pt idx="0">
                  <c:v>Бодит тоо</c:v>
                </c:pt>
              </c:strCache>
            </c:strRef>
          </c:tx>
          <c:spPr>
            <a:solidFill>
              <a:srgbClr val="00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27"/>
                <c:pt idx="0">
                  <c:v>2х</c:v>
                </c:pt>
                <c:pt idx="1">
                  <c:v>4х</c:v>
                </c:pt>
                <c:pt idx="2">
                  <c:v>5х</c:v>
                </c:pt>
                <c:pt idx="3">
                  <c:v>6х</c:v>
                </c:pt>
                <c:pt idx="4">
                  <c:v>7х</c:v>
                </c:pt>
                <c:pt idx="5">
                  <c:v>8х</c:v>
                </c:pt>
                <c:pt idx="6">
                  <c:v>9х</c:v>
                </c:pt>
                <c:pt idx="7">
                  <c:v>10х</c:v>
                </c:pt>
                <c:pt idx="8">
                  <c:v>11х</c:v>
                </c:pt>
                <c:pt idx="9">
                  <c:v>12х</c:v>
                </c:pt>
                <c:pt idx="10">
                  <c:v>13х</c:v>
                </c:pt>
                <c:pt idx="11">
                  <c:v>14х</c:v>
                </c:pt>
                <c:pt idx="12">
                  <c:v>16х</c:v>
                </c:pt>
                <c:pt idx="13">
                  <c:v>17х</c:v>
                </c:pt>
                <c:pt idx="14">
                  <c:v>20х</c:v>
                </c:pt>
                <c:pt idx="15">
                  <c:v>21х</c:v>
                </c:pt>
                <c:pt idx="16">
                  <c:v>23х</c:v>
                </c:pt>
                <c:pt idx="17">
                  <c:v>24х</c:v>
                </c:pt>
                <c:pt idx="18">
                  <c:v>26х</c:v>
                </c:pt>
                <c:pt idx="19">
                  <c:v>28х</c:v>
                </c:pt>
                <c:pt idx="20">
                  <c:v>31х</c:v>
                </c:pt>
                <c:pt idx="21">
                  <c:v>33х</c:v>
                </c:pt>
                <c:pt idx="22">
                  <c:v>36х</c:v>
                </c:pt>
                <c:pt idx="23">
                  <c:v>38х</c:v>
                </c:pt>
                <c:pt idx="24">
                  <c:v>41х</c:v>
                </c:pt>
                <c:pt idx="25">
                  <c:v>42х</c:v>
                </c:pt>
                <c:pt idx="26">
                  <c:v>43х</c:v>
                </c:pt>
              </c:strCache>
            </c:strRef>
          </c:cat>
          <c:val>
            <c:numRef>
              <c:f>Sheet1!$B$2:$B$28</c:f>
              <c:numCache>
                <c:formatCode>General</c:formatCode>
                <c:ptCount val="27"/>
                <c:pt idx="0">
                  <c:v>2</c:v>
                </c:pt>
                <c:pt idx="1">
                  <c:v>1</c:v>
                </c:pt>
                <c:pt idx="2">
                  <c:v>1</c:v>
                </c:pt>
                <c:pt idx="3">
                  <c:v>1</c:v>
                </c:pt>
                <c:pt idx="4">
                  <c:v>1</c:v>
                </c:pt>
                <c:pt idx="5">
                  <c:v>1</c:v>
                </c:pt>
                <c:pt idx="6">
                  <c:v>1</c:v>
                </c:pt>
                <c:pt idx="7">
                  <c:v>1</c:v>
                </c:pt>
                <c:pt idx="8">
                  <c:v>1</c:v>
                </c:pt>
                <c:pt idx="9">
                  <c:v>2</c:v>
                </c:pt>
                <c:pt idx="10">
                  <c:v>3</c:v>
                </c:pt>
                <c:pt idx="11">
                  <c:v>1</c:v>
                </c:pt>
                <c:pt idx="12">
                  <c:v>1</c:v>
                </c:pt>
                <c:pt idx="13">
                  <c:v>1</c:v>
                </c:pt>
                <c:pt idx="14">
                  <c:v>2</c:v>
                </c:pt>
                <c:pt idx="15">
                  <c:v>1</c:v>
                </c:pt>
                <c:pt idx="16">
                  <c:v>1</c:v>
                </c:pt>
                <c:pt idx="17">
                  <c:v>3</c:v>
                </c:pt>
                <c:pt idx="18">
                  <c:v>2</c:v>
                </c:pt>
                <c:pt idx="19">
                  <c:v>3</c:v>
                </c:pt>
                <c:pt idx="20">
                  <c:v>2</c:v>
                </c:pt>
                <c:pt idx="21">
                  <c:v>1</c:v>
                </c:pt>
                <c:pt idx="22">
                  <c:v>2</c:v>
                </c:pt>
                <c:pt idx="23">
                  <c:v>1</c:v>
                </c:pt>
                <c:pt idx="24">
                  <c:v>1</c:v>
                </c:pt>
                <c:pt idx="25">
                  <c:v>4</c:v>
                </c:pt>
                <c:pt idx="26">
                  <c:v>2</c:v>
                </c:pt>
              </c:numCache>
            </c:numRef>
          </c:val>
          <c:extLst>
            <c:ext xmlns:c16="http://schemas.microsoft.com/office/drawing/2014/chart" uri="{C3380CC4-5D6E-409C-BE32-E72D297353CC}">
              <c16:uniqueId val="{00000000-8709-439E-B57D-FED2D600F077}"/>
            </c:ext>
          </c:extLst>
        </c:ser>
        <c:ser>
          <c:idx val="1"/>
          <c:order val="1"/>
          <c:tx>
            <c:strRef>
              <c:f>Sheet1!$C$1</c:f>
              <c:strCache>
                <c:ptCount val="1"/>
                <c:pt idx="0">
                  <c:v>1000 амьд төрөлтөд</c:v>
                </c:pt>
              </c:strCache>
            </c:strRef>
          </c:tx>
          <c:spPr>
            <a:solidFill>
              <a:srgbClr val="FF3300"/>
            </a:solidFill>
            <a:ln>
              <a:noFill/>
            </a:ln>
            <a:effectLst/>
          </c:spPr>
          <c:invertIfNegative val="0"/>
          <c:dLbls>
            <c:dLbl>
              <c:idx val="4"/>
              <c:layout>
                <c:manualLayout>
                  <c:x val="6.1728395061728114E-3"/>
                  <c:y val="-2.82051282051282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FB-473C-9503-5FD0E7938DB1}"/>
                </c:ext>
              </c:extLst>
            </c:dLbl>
            <c:dLbl>
              <c:idx val="10"/>
              <c:layout>
                <c:manualLayout>
                  <c:x val="9.2592592592592587E-3"/>
                  <c:y val="1.1737089201877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5CB-42E2-814F-8DFE70B24401}"/>
                </c:ext>
              </c:extLst>
            </c:dLbl>
            <c:dLbl>
              <c:idx val="22"/>
              <c:layout>
                <c:manualLayout>
                  <c:x val="0"/>
                  <c:y val="-7.17948717948718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D7F-437C-85B0-C1B56098BB48}"/>
                </c:ext>
              </c:extLst>
            </c:dLbl>
            <c:dLbl>
              <c:idx val="23"/>
              <c:layout>
                <c:manualLayout>
                  <c:x val="7.716049382716049E-3"/>
                  <c:y val="2.56410256410256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DFB-473C-9503-5FD0E7938DB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27"/>
                <c:pt idx="0">
                  <c:v>2х</c:v>
                </c:pt>
                <c:pt idx="1">
                  <c:v>4х</c:v>
                </c:pt>
                <c:pt idx="2">
                  <c:v>5х</c:v>
                </c:pt>
                <c:pt idx="3">
                  <c:v>6х</c:v>
                </c:pt>
                <c:pt idx="4">
                  <c:v>7х</c:v>
                </c:pt>
                <c:pt idx="5">
                  <c:v>8х</c:v>
                </c:pt>
                <c:pt idx="6">
                  <c:v>9х</c:v>
                </c:pt>
                <c:pt idx="7">
                  <c:v>10х</c:v>
                </c:pt>
                <c:pt idx="8">
                  <c:v>11х</c:v>
                </c:pt>
                <c:pt idx="9">
                  <c:v>12х</c:v>
                </c:pt>
                <c:pt idx="10">
                  <c:v>13х</c:v>
                </c:pt>
                <c:pt idx="11">
                  <c:v>14х</c:v>
                </c:pt>
                <c:pt idx="12">
                  <c:v>16х</c:v>
                </c:pt>
                <c:pt idx="13">
                  <c:v>17х</c:v>
                </c:pt>
                <c:pt idx="14">
                  <c:v>20х</c:v>
                </c:pt>
                <c:pt idx="15">
                  <c:v>21х</c:v>
                </c:pt>
                <c:pt idx="16">
                  <c:v>23х</c:v>
                </c:pt>
                <c:pt idx="17">
                  <c:v>24х</c:v>
                </c:pt>
                <c:pt idx="18">
                  <c:v>26х</c:v>
                </c:pt>
                <c:pt idx="19">
                  <c:v>28х</c:v>
                </c:pt>
                <c:pt idx="20">
                  <c:v>31х</c:v>
                </c:pt>
                <c:pt idx="21">
                  <c:v>33х</c:v>
                </c:pt>
                <c:pt idx="22">
                  <c:v>36х</c:v>
                </c:pt>
                <c:pt idx="23">
                  <c:v>38х</c:v>
                </c:pt>
                <c:pt idx="24">
                  <c:v>41х</c:v>
                </c:pt>
                <c:pt idx="25">
                  <c:v>42х</c:v>
                </c:pt>
                <c:pt idx="26">
                  <c:v>43х</c:v>
                </c:pt>
              </c:strCache>
            </c:strRef>
          </c:cat>
          <c:val>
            <c:numRef>
              <c:f>Sheet1!$C$2:$C$28</c:f>
              <c:numCache>
                <c:formatCode>General</c:formatCode>
                <c:ptCount val="27"/>
                <c:pt idx="0">
                  <c:v>15.5</c:v>
                </c:pt>
                <c:pt idx="1">
                  <c:v>6.9</c:v>
                </c:pt>
                <c:pt idx="2">
                  <c:v>3.7</c:v>
                </c:pt>
                <c:pt idx="3">
                  <c:v>9.5</c:v>
                </c:pt>
                <c:pt idx="4">
                  <c:v>13.1</c:v>
                </c:pt>
                <c:pt idx="5">
                  <c:v>3.6</c:v>
                </c:pt>
                <c:pt idx="6">
                  <c:v>6.8</c:v>
                </c:pt>
                <c:pt idx="7">
                  <c:v>7.8</c:v>
                </c:pt>
                <c:pt idx="8">
                  <c:v>7.3</c:v>
                </c:pt>
                <c:pt idx="9">
                  <c:v>14.8</c:v>
                </c:pt>
                <c:pt idx="10">
                  <c:v>14.1</c:v>
                </c:pt>
                <c:pt idx="11">
                  <c:v>4.4000000000000004</c:v>
                </c:pt>
                <c:pt idx="12">
                  <c:v>2.5</c:v>
                </c:pt>
                <c:pt idx="13">
                  <c:v>12.1</c:v>
                </c:pt>
                <c:pt idx="14">
                  <c:v>26.3</c:v>
                </c:pt>
                <c:pt idx="15">
                  <c:v>10</c:v>
                </c:pt>
                <c:pt idx="16">
                  <c:v>6.1</c:v>
                </c:pt>
                <c:pt idx="17">
                  <c:v>29.7</c:v>
                </c:pt>
                <c:pt idx="18">
                  <c:v>6.4</c:v>
                </c:pt>
                <c:pt idx="19">
                  <c:v>20.399999999999999</c:v>
                </c:pt>
                <c:pt idx="20">
                  <c:v>26.3</c:v>
                </c:pt>
                <c:pt idx="21">
                  <c:v>43.4</c:v>
                </c:pt>
                <c:pt idx="22">
                  <c:v>25.6</c:v>
                </c:pt>
                <c:pt idx="23">
                  <c:v>8.9</c:v>
                </c:pt>
                <c:pt idx="24">
                  <c:v>9.9</c:v>
                </c:pt>
                <c:pt idx="25">
                  <c:v>24.2</c:v>
                </c:pt>
                <c:pt idx="26">
                  <c:v>21.5</c:v>
                </c:pt>
              </c:numCache>
            </c:numRef>
          </c:val>
          <c:extLst>
            <c:ext xmlns:c16="http://schemas.microsoft.com/office/drawing/2014/chart" uri="{C3380CC4-5D6E-409C-BE32-E72D297353CC}">
              <c16:uniqueId val="{00000001-8709-439E-B57D-FED2D600F077}"/>
            </c:ext>
          </c:extLst>
        </c:ser>
        <c:dLbls>
          <c:showLegendKey val="0"/>
          <c:showVal val="0"/>
          <c:showCatName val="0"/>
          <c:showSerName val="0"/>
          <c:showPercent val="0"/>
          <c:showBubbleSize val="0"/>
        </c:dLbls>
        <c:gapWidth val="219"/>
        <c:overlap val="-27"/>
        <c:axId val="169028608"/>
        <c:axId val="169038592"/>
      </c:barChart>
      <c:catAx>
        <c:axId val="16902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itchFamily="34" charset="0"/>
                <a:ea typeface="+mn-ea"/>
                <a:cs typeface="Arial" pitchFamily="34" charset="0"/>
              </a:defRPr>
            </a:pPr>
            <a:endParaRPr lang="en-US"/>
          </a:p>
        </c:txPr>
        <c:crossAx val="169038592"/>
        <c:crosses val="autoZero"/>
        <c:auto val="1"/>
        <c:lblAlgn val="ctr"/>
        <c:lblOffset val="100"/>
        <c:noMultiLvlLbl val="0"/>
      </c:catAx>
      <c:valAx>
        <c:axId val="169038592"/>
        <c:scaling>
          <c:orientation val="minMax"/>
        </c:scaling>
        <c:delete val="1"/>
        <c:axPos val="l"/>
        <c:numFmt formatCode="General" sourceLinked="1"/>
        <c:majorTickMark val="none"/>
        <c:minorTickMark val="none"/>
        <c:tickLblPos val="nextTo"/>
        <c:crossAx val="169028608"/>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144235442791872E-2"/>
          <c:y val="3.4528342366033485E-2"/>
          <c:w val="0.93713971517449546"/>
          <c:h val="0.81066106815278871"/>
        </c:manualLayout>
      </c:layout>
      <c:barChart>
        <c:barDir val="col"/>
        <c:grouping val="clustered"/>
        <c:varyColors val="0"/>
        <c:ser>
          <c:idx val="0"/>
          <c:order val="0"/>
          <c:tx>
            <c:strRef>
              <c:f>Sheet1!$B$1</c:f>
              <c:strCache>
                <c:ptCount val="1"/>
                <c:pt idx="0">
                  <c:v>Бодит тоо</c:v>
                </c:pt>
              </c:strCache>
            </c:strRef>
          </c:tx>
          <c:spPr>
            <a:solidFill>
              <a:srgbClr val="00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2х</c:v>
                </c:pt>
                <c:pt idx="1">
                  <c:v>3х</c:v>
                </c:pt>
                <c:pt idx="2">
                  <c:v>8х</c:v>
                </c:pt>
                <c:pt idx="3">
                  <c:v>9х</c:v>
                </c:pt>
                <c:pt idx="4">
                  <c:v>11х</c:v>
                </c:pt>
                <c:pt idx="5">
                  <c:v>14х</c:v>
                </c:pt>
                <c:pt idx="6">
                  <c:v>16х</c:v>
                </c:pt>
                <c:pt idx="7">
                  <c:v>17х</c:v>
                </c:pt>
                <c:pt idx="8">
                  <c:v>19х</c:v>
                </c:pt>
                <c:pt idx="9">
                  <c:v>20х</c:v>
                </c:pt>
                <c:pt idx="10">
                  <c:v>26х</c:v>
                </c:pt>
                <c:pt idx="11">
                  <c:v>32х</c:v>
                </c:pt>
                <c:pt idx="12">
                  <c:v>36х</c:v>
                </c:pt>
                <c:pt idx="13">
                  <c:v>37х</c:v>
                </c:pt>
                <c:pt idx="14">
                  <c:v>38х</c:v>
                </c:pt>
                <c:pt idx="15">
                  <c:v>39х</c:v>
                </c:pt>
                <c:pt idx="16">
                  <c:v>43х</c:v>
                </c:pt>
              </c:strCache>
            </c:strRef>
          </c:cat>
          <c:val>
            <c:numRef>
              <c:f>Sheet1!$B$2:$B$18</c:f>
              <c:numCache>
                <c:formatCode>General</c:formatCode>
                <c:ptCount val="17"/>
                <c:pt idx="0">
                  <c:v>1</c:v>
                </c:pt>
                <c:pt idx="1">
                  <c:v>1</c:v>
                </c:pt>
                <c:pt idx="2">
                  <c:v>1</c:v>
                </c:pt>
                <c:pt idx="3">
                  <c:v>1</c:v>
                </c:pt>
                <c:pt idx="4">
                  <c:v>2</c:v>
                </c:pt>
                <c:pt idx="5">
                  <c:v>1</c:v>
                </c:pt>
                <c:pt idx="6">
                  <c:v>1</c:v>
                </c:pt>
                <c:pt idx="7">
                  <c:v>1</c:v>
                </c:pt>
                <c:pt idx="8">
                  <c:v>1</c:v>
                </c:pt>
                <c:pt idx="9">
                  <c:v>1</c:v>
                </c:pt>
                <c:pt idx="10">
                  <c:v>1</c:v>
                </c:pt>
                <c:pt idx="11">
                  <c:v>2</c:v>
                </c:pt>
                <c:pt idx="12">
                  <c:v>1</c:v>
                </c:pt>
                <c:pt idx="13">
                  <c:v>1</c:v>
                </c:pt>
                <c:pt idx="14">
                  <c:v>1</c:v>
                </c:pt>
                <c:pt idx="15">
                  <c:v>2</c:v>
                </c:pt>
                <c:pt idx="16">
                  <c:v>1</c:v>
                </c:pt>
              </c:numCache>
            </c:numRef>
          </c:val>
          <c:extLst>
            <c:ext xmlns:c16="http://schemas.microsoft.com/office/drawing/2014/chart" uri="{C3380CC4-5D6E-409C-BE32-E72D297353CC}">
              <c16:uniqueId val="{00000000-8709-439E-B57D-FED2D600F077}"/>
            </c:ext>
          </c:extLst>
        </c:ser>
        <c:ser>
          <c:idx val="1"/>
          <c:order val="1"/>
          <c:tx>
            <c:strRef>
              <c:f>Sheet1!$C$1</c:f>
              <c:strCache>
                <c:ptCount val="1"/>
                <c:pt idx="0">
                  <c:v>1000 амьд төрөлтөд</c:v>
                </c:pt>
              </c:strCache>
            </c:strRef>
          </c:tx>
          <c:spPr>
            <a:solidFill>
              <a:srgbClr val="FF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2х</c:v>
                </c:pt>
                <c:pt idx="1">
                  <c:v>3х</c:v>
                </c:pt>
                <c:pt idx="2">
                  <c:v>8х</c:v>
                </c:pt>
                <c:pt idx="3">
                  <c:v>9х</c:v>
                </c:pt>
                <c:pt idx="4">
                  <c:v>11х</c:v>
                </c:pt>
                <c:pt idx="5">
                  <c:v>14х</c:v>
                </c:pt>
                <c:pt idx="6">
                  <c:v>16х</c:v>
                </c:pt>
                <c:pt idx="7">
                  <c:v>17х</c:v>
                </c:pt>
                <c:pt idx="8">
                  <c:v>19х</c:v>
                </c:pt>
                <c:pt idx="9">
                  <c:v>20х</c:v>
                </c:pt>
                <c:pt idx="10">
                  <c:v>26х</c:v>
                </c:pt>
                <c:pt idx="11">
                  <c:v>32х</c:v>
                </c:pt>
                <c:pt idx="12">
                  <c:v>36х</c:v>
                </c:pt>
                <c:pt idx="13">
                  <c:v>37х</c:v>
                </c:pt>
                <c:pt idx="14">
                  <c:v>38х</c:v>
                </c:pt>
                <c:pt idx="15">
                  <c:v>39х</c:v>
                </c:pt>
                <c:pt idx="16">
                  <c:v>43х</c:v>
                </c:pt>
              </c:strCache>
            </c:strRef>
          </c:cat>
          <c:val>
            <c:numRef>
              <c:f>Sheet1!$C$2:$C$18</c:f>
              <c:numCache>
                <c:formatCode>General</c:formatCode>
                <c:ptCount val="17"/>
                <c:pt idx="0">
                  <c:v>7.7</c:v>
                </c:pt>
                <c:pt idx="1">
                  <c:v>12.8</c:v>
                </c:pt>
                <c:pt idx="2">
                  <c:v>3.6</c:v>
                </c:pt>
                <c:pt idx="3">
                  <c:v>6.8</c:v>
                </c:pt>
                <c:pt idx="4">
                  <c:v>14.7</c:v>
                </c:pt>
                <c:pt idx="5">
                  <c:v>4.4000000000000004</c:v>
                </c:pt>
                <c:pt idx="6">
                  <c:v>2.5</c:v>
                </c:pt>
                <c:pt idx="7">
                  <c:v>12.1</c:v>
                </c:pt>
                <c:pt idx="8">
                  <c:v>4.9000000000000004</c:v>
                </c:pt>
                <c:pt idx="9">
                  <c:v>13.1</c:v>
                </c:pt>
                <c:pt idx="10">
                  <c:v>3.2</c:v>
                </c:pt>
                <c:pt idx="11">
                  <c:v>20.8</c:v>
                </c:pt>
                <c:pt idx="12">
                  <c:v>12.8</c:v>
                </c:pt>
                <c:pt idx="13">
                  <c:v>13.8</c:v>
                </c:pt>
                <c:pt idx="14">
                  <c:v>8.9</c:v>
                </c:pt>
                <c:pt idx="15">
                  <c:v>25</c:v>
                </c:pt>
                <c:pt idx="16">
                  <c:v>10.7</c:v>
                </c:pt>
              </c:numCache>
            </c:numRef>
          </c:val>
          <c:extLst>
            <c:ext xmlns:c16="http://schemas.microsoft.com/office/drawing/2014/chart" uri="{C3380CC4-5D6E-409C-BE32-E72D297353CC}">
              <c16:uniqueId val="{00000001-8709-439E-B57D-FED2D600F077}"/>
            </c:ext>
          </c:extLst>
        </c:ser>
        <c:dLbls>
          <c:showLegendKey val="0"/>
          <c:showVal val="0"/>
          <c:showCatName val="0"/>
          <c:showSerName val="0"/>
          <c:showPercent val="0"/>
          <c:showBubbleSize val="0"/>
        </c:dLbls>
        <c:gapWidth val="219"/>
        <c:overlap val="-27"/>
        <c:axId val="169028608"/>
        <c:axId val="169038592"/>
      </c:barChart>
      <c:catAx>
        <c:axId val="16902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itchFamily="34" charset="0"/>
                <a:ea typeface="+mn-ea"/>
                <a:cs typeface="Arial" pitchFamily="34" charset="0"/>
              </a:defRPr>
            </a:pPr>
            <a:endParaRPr lang="en-US"/>
          </a:p>
        </c:txPr>
        <c:crossAx val="169038592"/>
        <c:crosses val="autoZero"/>
        <c:auto val="1"/>
        <c:lblAlgn val="ctr"/>
        <c:lblOffset val="100"/>
        <c:noMultiLvlLbl val="0"/>
      </c:catAx>
      <c:valAx>
        <c:axId val="169038592"/>
        <c:scaling>
          <c:orientation val="minMax"/>
        </c:scaling>
        <c:delete val="1"/>
        <c:axPos val="l"/>
        <c:numFmt formatCode="General" sourceLinked="1"/>
        <c:majorTickMark val="none"/>
        <c:minorTickMark val="none"/>
        <c:tickLblPos val="nextTo"/>
        <c:crossAx val="169028608"/>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884976183532614E-2"/>
          <c:y val="4.8558505670505916E-2"/>
          <c:w val="0.93713971517449213"/>
          <c:h val="0.81753849954142355"/>
        </c:manualLayout>
      </c:layout>
      <c:barChart>
        <c:barDir val="col"/>
        <c:grouping val="clustered"/>
        <c:varyColors val="0"/>
        <c:ser>
          <c:idx val="0"/>
          <c:order val="0"/>
          <c:tx>
            <c:strRef>
              <c:f>Sheet1!$B$1</c:f>
              <c:strCache>
                <c:ptCount val="1"/>
                <c:pt idx="0">
                  <c:v>Бодит тоо</c:v>
                </c:pt>
              </c:strCache>
            </c:strRef>
          </c:tx>
          <c:spPr>
            <a:solidFill>
              <a:srgbClr val="00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1х</c:v>
                </c:pt>
                <c:pt idx="1">
                  <c:v>3х</c:v>
                </c:pt>
                <c:pt idx="2">
                  <c:v>6х</c:v>
                </c:pt>
                <c:pt idx="3">
                  <c:v>8х</c:v>
                </c:pt>
                <c:pt idx="4">
                  <c:v>10х</c:v>
                </c:pt>
                <c:pt idx="5">
                  <c:v>14х</c:v>
                </c:pt>
                <c:pt idx="6">
                  <c:v>16х</c:v>
                </c:pt>
                <c:pt idx="7">
                  <c:v>18х</c:v>
                </c:pt>
                <c:pt idx="8">
                  <c:v>19х</c:v>
                </c:pt>
                <c:pt idx="9">
                  <c:v>24х</c:v>
                </c:pt>
                <c:pt idx="10">
                  <c:v>27х</c:v>
                </c:pt>
                <c:pt idx="11">
                  <c:v>28х</c:v>
                </c:pt>
                <c:pt idx="12">
                  <c:v>34х</c:v>
                </c:pt>
                <c:pt idx="13">
                  <c:v>38х</c:v>
                </c:pt>
                <c:pt idx="14">
                  <c:v>41х</c:v>
                </c:pt>
              </c:strCache>
            </c:strRef>
          </c:cat>
          <c:val>
            <c:numRef>
              <c:f>Sheet1!$B$2:$B$16</c:f>
              <c:numCache>
                <c:formatCode>General</c:formatCode>
                <c:ptCount val="15"/>
                <c:pt idx="0">
                  <c:v>1</c:v>
                </c:pt>
                <c:pt idx="1">
                  <c:v>2</c:v>
                </c:pt>
                <c:pt idx="2">
                  <c:v>2</c:v>
                </c:pt>
                <c:pt idx="3">
                  <c:v>2</c:v>
                </c:pt>
                <c:pt idx="4">
                  <c:v>1</c:v>
                </c:pt>
                <c:pt idx="5">
                  <c:v>1</c:v>
                </c:pt>
                <c:pt idx="6">
                  <c:v>2</c:v>
                </c:pt>
                <c:pt idx="7">
                  <c:v>1</c:v>
                </c:pt>
                <c:pt idx="8">
                  <c:v>1</c:v>
                </c:pt>
                <c:pt idx="9">
                  <c:v>1</c:v>
                </c:pt>
                <c:pt idx="10">
                  <c:v>1</c:v>
                </c:pt>
                <c:pt idx="11">
                  <c:v>2</c:v>
                </c:pt>
                <c:pt idx="12">
                  <c:v>2</c:v>
                </c:pt>
                <c:pt idx="13">
                  <c:v>1</c:v>
                </c:pt>
                <c:pt idx="14">
                  <c:v>1</c:v>
                </c:pt>
              </c:numCache>
            </c:numRef>
          </c:val>
          <c:extLst>
            <c:ext xmlns:c16="http://schemas.microsoft.com/office/drawing/2014/chart" uri="{C3380CC4-5D6E-409C-BE32-E72D297353CC}">
              <c16:uniqueId val="{00000000-B9AF-4005-ADE5-F51FA7149B59}"/>
            </c:ext>
          </c:extLst>
        </c:ser>
        <c:dLbls>
          <c:showLegendKey val="0"/>
          <c:showVal val="0"/>
          <c:showCatName val="0"/>
          <c:showSerName val="0"/>
          <c:showPercent val="0"/>
          <c:showBubbleSize val="0"/>
        </c:dLbls>
        <c:gapWidth val="219"/>
        <c:overlap val="-27"/>
        <c:axId val="169173760"/>
        <c:axId val="169175296"/>
      </c:barChart>
      <c:catAx>
        <c:axId val="169173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crossAx val="169175296"/>
        <c:crosses val="autoZero"/>
        <c:auto val="1"/>
        <c:lblAlgn val="ctr"/>
        <c:lblOffset val="100"/>
        <c:noMultiLvlLbl val="0"/>
      </c:catAx>
      <c:valAx>
        <c:axId val="1691752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917376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Бодит тоо</c:v>
                </c:pt>
              </c:strCache>
            </c:strRef>
          </c:tx>
          <c:spPr>
            <a:solidFill>
              <a:srgbClr val="00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8х</c:v>
                </c:pt>
                <c:pt idx="1">
                  <c:v>10х</c:v>
                </c:pt>
                <c:pt idx="2">
                  <c:v>17х</c:v>
                </c:pt>
                <c:pt idx="3">
                  <c:v>19х</c:v>
                </c:pt>
                <c:pt idx="4">
                  <c:v>22х</c:v>
                </c:pt>
                <c:pt idx="5">
                  <c:v>31х</c:v>
                </c:pt>
                <c:pt idx="6">
                  <c:v>35х</c:v>
                </c:pt>
                <c:pt idx="7">
                  <c:v>37х</c:v>
                </c:pt>
                <c:pt idx="8">
                  <c:v>41х</c:v>
                </c:pt>
              </c:strCache>
            </c:strRef>
          </c:cat>
          <c:val>
            <c:numRef>
              <c:f>Sheet1!$B$2:$B$10</c:f>
              <c:numCache>
                <c:formatCode>General</c:formatCode>
                <c:ptCount val="9"/>
                <c:pt idx="0">
                  <c:v>1</c:v>
                </c:pt>
                <c:pt idx="1">
                  <c:v>1</c:v>
                </c:pt>
                <c:pt idx="2">
                  <c:v>1</c:v>
                </c:pt>
                <c:pt idx="3">
                  <c:v>1</c:v>
                </c:pt>
                <c:pt idx="4">
                  <c:v>1</c:v>
                </c:pt>
                <c:pt idx="5">
                  <c:v>1</c:v>
                </c:pt>
                <c:pt idx="6">
                  <c:v>1</c:v>
                </c:pt>
                <c:pt idx="7">
                  <c:v>1</c:v>
                </c:pt>
                <c:pt idx="8">
                  <c:v>1</c:v>
                </c:pt>
              </c:numCache>
            </c:numRef>
          </c:val>
          <c:extLst>
            <c:ext xmlns:c16="http://schemas.microsoft.com/office/drawing/2014/chart" uri="{C3380CC4-5D6E-409C-BE32-E72D297353CC}">
              <c16:uniqueId val="{00000000-606D-4BBB-A02F-670CC663D946}"/>
            </c:ext>
          </c:extLst>
        </c:ser>
        <c:ser>
          <c:idx val="1"/>
          <c:order val="1"/>
          <c:tx>
            <c:strRef>
              <c:f>Sheet1!$C$1</c:f>
              <c:strCache>
                <c:ptCount val="1"/>
                <c:pt idx="0">
                  <c:v>Эзлэх хувь</c:v>
                </c:pt>
              </c:strCache>
            </c:strRef>
          </c:tx>
          <c:invertIfNegative val="0"/>
          <c:dLbls>
            <c:spPr>
              <a:noFill/>
              <a:ln>
                <a:noFill/>
              </a:ln>
              <a:effectLst/>
            </c:spPr>
            <c:txPr>
              <a:bodyPr wrap="square" lIns="38100" tIns="19050" rIns="38100" bIns="19050" anchor="ctr">
                <a:spAutoFit/>
              </a:bodyPr>
              <a:lstStyle/>
              <a:p>
                <a:pPr>
                  <a:defRPr sz="12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8х</c:v>
                </c:pt>
                <c:pt idx="1">
                  <c:v>10х</c:v>
                </c:pt>
                <c:pt idx="2">
                  <c:v>17х</c:v>
                </c:pt>
                <c:pt idx="3">
                  <c:v>19х</c:v>
                </c:pt>
                <c:pt idx="4">
                  <c:v>22х</c:v>
                </c:pt>
                <c:pt idx="5">
                  <c:v>31х</c:v>
                </c:pt>
                <c:pt idx="6">
                  <c:v>35х</c:v>
                </c:pt>
                <c:pt idx="7">
                  <c:v>37х</c:v>
                </c:pt>
                <c:pt idx="8">
                  <c:v>41х</c:v>
                </c:pt>
              </c:strCache>
            </c:strRef>
          </c:cat>
          <c:val>
            <c:numRef>
              <c:f>Sheet1!$C$2:$C$10</c:f>
              <c:numCache>
                <c:formatCode>0%</c:formatCode>
                <c:ptCount val="9"/>
                <c:pt idx="0">
                  <c:v>0.01</c:v>
                </c:pt>
                <c:pt idx="1">
                  <c:v>0.01</c:v>
                </c:pt>
                <c:pt idx="2">
                  <c:v>0.01</c:v>
                </c:pt>
                <c:pt idx="3">
                  <c:v>0.01</c:v>
                </c:pt>
                <c:pt idx="4">
                  <c:v>0.01</c:v>
                </c:pt>
                <c:pt idx="5">
                  <c:v>0.01</c:v>
                </c:pt>
                <c:pt idx="6">
                  <c:v>0.03</c:v>
                </c:pt>
                <c:pt idx="7">
                  <c:v>0.02</c:v>
                </c:pt>
                <c:pt idx="8">
                  <c:v>0.01</c:v>
                </c:pt>
              </c:numCache>
            </c:numRef>
          </c:val>
          <c:extLst>
            <c:ext xmlns:c16="http://schemas.microsoft.com/office/drawing/2014/chart" uri="{C3380CC4-5D6E-409C-BE32-E72D297353CC}">
              <c16:uniqueId val="{00000000-F84A-402C-9AB6-8C7CA0A0C665}"/>
            </c:ext>
          </c:extLst>
        </c:ser>
        <c:dLbls>
          <c:showLegendKey val="0"/>
          <c:showVal val="0"/>
          <c:showCatName val="0"/>
          <c:showSerName val="0"/>
          <c:showPercent val="0"/>
          <c:showBubbleSize val="0"/>
        </c:dLbls>
        <c:gapWidth val="219"/>
        <c:overlap val="-27"/>
        <c:axId val="169266560"/>
        <c:axId val="169276544"/>
      </c:barChart>
      <c:catAx>
        <c:axId val="16926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crossAx val="169276544"/>
        <c:crosses val="autoZero"/>
        <c:auto val="1"/>
        <c:lblAlgn val="ctr"/>
        <c:lblOffset val="100"/>
        <c:noMultiLvlLbl val="0"/>
      </c:catAx>
      <c:valAx>
        <c:axId val="169276544"/>
        <c:scaling>
          <c:orientation val="minMax"/>
        </c:scaling>
        <c:delete val="1"/>
        <c:axPos val="l"/>
        <c:numFmt formatCode="General" sourceLinked="1"/>
        <c:majorTickMark val="none"/>
        <c:minorTickMark val="none"/>
        <c:tickLblPos val="nextTo"/>
        <c:crossAx val="16926656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1.2254899595704107E-2"/>
          <c:w val="0.96604938684147623"/>
          <c:h val="0.82901153523785409"/>
        </c:manualLayout>
      </c:layout>
      <c:barChart>
        <c:barDir val="col"/>
        <c:grouping val="clustered"/>
        <c:varyColors val="0"/>
        <c:ser>
          <c:idx val="0"/>
          <c:order val="0"/>
          <c:tx>
            <c:strRef>
              <c:f>Sheet1!$B$1</c:f>
              <c:strCache>
                <c:ptCount val="1"/>
                <c:pt idx="0">
                  <c:v>Series 1</c:v>
                </c:pt>
              </c:strCache>
            </c:strRef>
          </c:tx>
          <c:spPr>
            <a:solidFill>
              <a:srgbClr val="00B0F0"/>
            </a:solidFill>
          </c:spPr>
          <c:invertIfNegative val="0"/>
          <c:dLbls>
            <c:spPr>
              <a:noFill/>
              <a:ln>
                <a:noFill/>
              </a:ln>
              <a:effectLst/>
            </c:spPr>
            <c:txPr>
              <a:bodyPr wrap="square" lIns="38100" tIns="19050" rIns="38100" bIns="19050" anchor="ctr">
                <a:spAutoFit/>
              </a:bodyPr>
              <a:lstStyle/>
              <a:p>
                <a:pPr>
                  <a:defRPr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Поликлиник </c:v>
                </c:pt>
                <c:pt idx="1">
                  <c:v>Амбулатори-1</c:v>
                </c:pt>
                <c:pt idx="2">
                  <c:v>Амбулатори-2</c:v>
                </c:pt>
                <c:pt idx="3">
                  <c:v>ДЭНЭ </c:v>
                </c:pt>
                <c:pt idx="4">
                  <c:v>Өрхийн эмчийн үзлэгт </c:v>
                </c:pt>
              </c:strCache>
            </c:strRef>
          </c:cat>
          <c:val>
            <c:numRef>
              <c:f>Sheet1!$B$2:$B$6</c:f>
              <c:numCache>
                <c:formatCode>General</c:formatCode>
                <c:ptCount val="5"/>
                <c:pt idx="0">
                  <c:v>21.8</c:v>
                </c:pt>
                <c:pt idx="1">
                  <c:v>16</c:v>
                </c:pt>
                <c:pt idx="2">
                  <c:v>5</c:v>
                </c:pt>
                <c:pt idx="3">
                  <c:v>2.2000000000000002</c:v>
                </c:pt>
                <c:pt idx="4" formatCode="0">
                  <c:v>50.1</c:v>
                </c:pt>
              </c:numCache>
            </c:numRef>
          </c:val>
          <c:extLst>
            <c:ext xmlns:c16="http://schemas.microsoft.com/office/drawing/2014/chart" uri="{C3380CC4-5D6E-409C-BE32-E72D297353CC}">
              <c16:uniqueId val="{00000000-1675-40C3-A9EF-965B4BB7DD86}"/>
            </c:ext>
          </c:extLst>
        </c:ser>
        <c:dLbls>
          <c:showLegendKey val="0"/>
          <c:showVal val="1"/>
          <c:showCatName val="0"/>
          <c:showSerName val="0"/>
          <c:showPercent val="0"/>
          <c:showBubbleSize val="0"/>
        </c:dLbls>
        <c:gapWidth val="75"/>
        <c:axId val="168821120"/>
        <c:axId val="168822656"/>
      </c:barChart>
      <c:catAx>
        <c:axId val="168821120"/>
        <c:scaling>
          <c:orientation val="minMax"/>
        </c:scaling>
        <c:delete val="0"/>
        <c:axPos val="b"/>
        <c:numFmt formatCode="General" sourceLinked="0"/>
        <c:majorTickMark val="none"/>
        <c:minorTickMark val="none"/>
        <c:tickLblPos val="nextTo"/>
        <c:txPr>
          <a:bodyPr/>
          <a:lstStyle/>
          <a:p>
            <a:pPr>
              <a:defRPr>
                <a:latin typeface="Arial" pitchFamily="34" charset="0"/>
                <a:cs typeface="Arial" pitchFamily="34" charset="0"/>
              </a:defRPr>
            </a:pPr>
            <a:endParaRPr lang="en-US"/>
          </a:p>
        </c:txPr>
        <c:crossAx val="168822656"/>
        <c:crosses val="autoZero"/>
        <c:auto val="1"/>
        <c:lblAlgn val="ctr"/>
        <c:lblOffset val="100"/>
        <c:noMultiLvlLbl val="0"/>
      </c:catAx>
      <c:valAx>
        <c:axId val="168822656"/>
        <c:scaling>
          <c:orientation val="minMax"/>
        </c:scaling>
        <c:delete val="1"/>
        <c:axPos val="l"/>
        <c:numFmt formatCode="General" sourceLinked="1"/>
        <c:majorTickMark val="none"/>
        <c:minorTickMark val="none"/>
        <c:tickLblPos val="nextTo"/>
        <c:crossAx val="168821120"/>
        <c:crosses val="autoZero"/>
        <c:crossBetween val="between"/>
      </c:valAx>
    </c:plotArea>
    <c:plotVisOnly val="1"/>
    <c:dispBlanksAs val="gap"/>
    <c:showDLblsOverMax val="0"/>
  </c:chart>
  <c:txPr>
    <a:bodyPr/>
    <a:lstStyle/>
    <a:p>
      <a:pPr>
        <a:defRPr sz="1800">
          <a:latin typeface="Arial Mon" pitchFamily="34" charset="0"/>
        </a:defRPr>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Бодит тоо</c:v>
                </c:pt>
              </c:strCache>
            </c:strRef>
          </c:tx>
          <c:spPr>
            <a:solidFill>
              <a:srgbClr val="00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12х</c:v>
                </c:pt>
                <c:pt idx="1">
                  <c:v>13х</c:v>
                </c:pt>
                <c:pt idx="2">
                  <c:v>17х</c:v>
                </c:pt>
                <c:pt idx="3">
                  <c:v>22х</c:v>
                </c:pt>
                <c:pt idx="4">
                  <c:v>24х</c:v>
                </c:pt>
                <c:pt idx="5">
                  <c:v>27х</c:v>
                </c:pt>
                <c:pt idx="6">
                  <c:v>28х</c:v>
                </c:pt>
                <c:pt idx="7">
                  <c:v>29х</c:v>
                </c:pt>
                <c:pt idx="8">
                  <c:v>31х</c:v>
                </c:pt>
                <c:pt idx="9">
                  <c:v>37х</c:v>
                </c:pt>
                <c:pt idx="10">
                  <c:v>38х</c:v>
                </c:pt>
                <c:pt idx="11">
                  <c:v>39х</c:v>
                </c:pt>
                <c:pt idx="12">
                  <c:v>41х</c:v>
                </c:pt>
                <c:pt idx="13">
                  <c:v>43х</c:v>
                </c:pt>
              </c:strCache>
            </c:strRef>
          </c:cat>
          <c:val>
            <c:numRef>
              <c:f>Sheet1!$B$2:$B$15</c:f>
              <c:numCache>
                <c:formatCode>General</c:formatCode>
                <c:ptCount val="14"/>
                <c:pt idx="0">
                  <c:v>1</c:v>
                </c:pt>
                <c:pt idx="1">
                  <c:v>1</c:v>
                </c:pt>
                <c:pt idx="2">
                  <c:v>2</c:v>
                </c:pt>
                <c:pt idx="3">
                  <c:v>2</c:v>
                </c:pt>
                <c:pt idx="4">
                  <c:v>1</c:v>
                </c:pt>
                <c:pt idx="5">
                  <c:v>1</c:v>
                </c:pt>
                <c:pt idx="6">
                  <c:v>3</c:v>
                </c:pt>
                <c:pt idx="7">
                  <c:v>1</c:v>
                </c:pt>
                <c:pt idx="8">
                  <c:v>2</c:v>
                </c:pt>
                <c:pt idx="9">
                  <c:v>2</c:v>
                </c:pt>
                <c:pt idx="10">
                  <c:v>3</c:v>
                </c:pt>
                <c:pt idx="11">
                  <c:v>1</c:v>
                </c:pt>
                <c:pt idx="12">
                  <c:v>1</c:v>
                </c:pt>
                <c:pt idx="13">
                  <c:v>1</c:v>
                </c:pt>
              </c:numCache>
            </c:numRef>
          </c:val>
          <c:extLst>
            <c:ext xmlns:c16="http://schemas.microsoft.com/office/drawing/2014/chart" uri="{C3380CC4-5D6E-409C-BE32-E72D297353CC}">
              <c16:uniqueId val="{00000000-606D-4BBB-A02F-670CC663D946}"/>
            </c:ext>
          </c:extLst>
        </c:ser>
        <c:dLbls>
          <c:showLegendKey val="0"/>
          <c:showVal val="0"/>
          <c:showCatName val="0"/>
          <c:showSerName val="0"/>
          <c:showPercent val="0"/>
          <c:showBubbleSize val="0"/>
        </c:dLbls>
        <c:gapWidth val="219"/>
        <c:overlap val="-27"/>
        <c:axId val="169266560"/>
        <c:axId val="169276544"/>
      </c:barChart>
      <c:catAx>
        <c:axId val="16926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crossAx val="169276544"/>
        <c:crosses val="autoZero"/>
        <c:auto val="1"/>
        <c:lblAlgn val="ctr"/>
        <c:lblOffset val="100"/>
        <c:noMultiLvlLbl val="0"/>
      </c:catAx>
      <c:valAx>
        <c:axId val="1692765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926656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pitchFamily="34" charset="0"/>
              <a:ea typeface="+mn-ea"/>
              <a:cs typeface="Arial"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93.5</c:v>
                </c:pt>
                <c:pt idx="1">
                  <c:v>90.1</c:v>
                </c:pt>
                <c:pt idx="2">
                  <c:v>93.5</c:v>
                </c:pt>
                <c:pt idx="3">
                  <c:v>90.7</c:v>
                </c:pt>
                <c:pt idx="4">
                  <c:v>91.1</c:v>
                </c:pt>
                <c:pt idx="5">
                  <c:v>91.4</c:v>
                </c:pt>
                <c:pt idx="6">
                  <c:v>87.4</c:v>
                </c:pt>
                <c:pt idx="7">
                  <c:v>90.9</c:v>
                </c:pt>
                <c:pt idx="8">
                  <c:v>87.8</c:v>
                </c:pt>
                <c:pt idx="9">
                  <c:v>91.3</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93.8</c:v>
                </c:pt>
                <c:pt idx="1">
                  <c:v>91.3</c:v>
                </c:pt>
                <c:pt idx="2">
                  <c:v>95.1</c:v>
                </c:pt>
                <c:pt idx="3">
                  <c:v>92.1</c:v>
                </c:pt>
                <c:pt idx="4">
                  <c:v>92.1</c:v>
                </c:pt>
                <c:pt idx="5">
                  <c:v>88.9</c:v>
                </c:pt>
                <c:pt idx="6">
                  <c:v>93.3</c:v>
                </c:pt>
                <c:pt idx="7">
                  <c:v>91.1</c:v>
                </c:pt>
                <c:pt idx="8">
                  <c:v>85.7</c:v>
                </c:pt>
                <c:pt idx="9">
                  <c:v>92.3</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30.9</c:v>
                </c:pt>
                <c:pt idx="1">
                  <c:v>49.3</c:v>
                </c:pt>
                <c:pt idx="2">
                  <c:v>18.899999999999999</c:v>
                </c:pt>
                <c:pt idx="3">
                  <c:v>0</c:v>
                </c:pt>
                <c:pt idx="4">
                  <c:v>23.9</c:v>
                </c:pt>
                <c:pt idx="5">
                  <c:v>0</c:v>
                </c:pt>
                <c:pt idx="6">
                  <c:v>0</c:v>
                </c:pt>
                <c:pt idx="7">
                  <c:v>0</c:v>
                </c:pt>
                <c:pt idx="8">
                  <c:v>0</c:v>
                </c:pt>
                <c:pt idx="9">
                  <c:v>25.4</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1"/>
              <c:layout>
                <c:manualLayout>
                  <c:x val="1.0802469135802469E-2"/>
                  <c:y val="-1.8880647336480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991-4AD4-A626-76C14F8A3D13}"/>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0</c:v>
                </c:pt>
                <c:pt idx="1">
                  <c:v>18.2</c:v>
                </c:pt>
                <c:pt idx="2">
                  <c:v>41.7</c:v>
                </c:pt>
                <c:pt idx="3">
                  <c:v>0</c:v>
                </c:pt>
                <c:pt idx="4">
                  <c:v>0</c:v>
                </c:pt>
                <c:pt idx="5">
                  <c:v>0</c:v>
                </c:pt>
                <c:pt idx="6">
                  <c:v>0</c:v>
                </c:pt>
                <c:pt idx="7">
                  <c:v>0</c:v>
                </c:pt>
                <c:pt idx="8">
                  <c:v>0</c:v>
                </c:pt>
                <c:pt idx="9">
                  <c:v>14.2</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0.2</c:v>
                </c:pt>
                <c:pt idx="1">
                  <c:v>0.6</c:v>
                </c:pt>
                <c:pt idx="2">
                  <c:v>0.6</c:v>
                </c:pt>
                <c:pt idx="3">
                  <c:v>0.6</c:v>
                </c:pt>
                <c:pt idx="4">
                  <c:v>0.2</c:v>
                </c:pt>
                <c:pt idx="5">
                  <c:v>0.6</c:v>
                </c:pt>
                <c:pt idx="6">
                  <c:v>1.5</c:v>
                </c:pt>
                <c:pt idx="7">
                  <c:v>0.3</c:v>
                </c:pt>
                <c:pt idx="8">
                  <c:v>3.7</c:v>
                </c:pt>
                <c:pt idx="9">
                  <c:v>0.5</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0.2</c:v>
                </c:pt>
                <c:pt idx="1">
                  <c:v>0.5</c:v>
                </c:pt>
                <c:pt idx="2">
                  <c:v>0.8</c:v>
                </c:pt>
                <c:pt idx="3">
                  <c:v>0.6</c:v>
                </c:pt>
                <c:pt idx="4">
                  <c:v>0.1</c:v>
                </c:pt>
                <c:pt idx="5">
                  <c:v>0.9</c:v>
                </c:pt>
                <c:pt idx="6">
                  <c:v>1.4</c:v>
                </c:pt>
                <c:pt idx="7">
                  <c:v>0.9</c:v>
                </c:pt>
                <c:pt idx="8">
                  <c:v>3.3</c:v>
                </c:pt>
                <c:pt idx="9">
                  <c:v>0.5</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3.7</c:v>
                </c:pt>
                <c:pt idx="1">
                  <c:v>5.7</c:v>
                </c:pt>
                <c:pt idx="2">
                  <c:v>6.4</c:v>
                </c:pt>
                <c:pt idx="3">
                  <c:v>4.5</c:v>
                </c:pt>
                <c:pt idx="4">
                  <c:v>2.6</c:v>
                </c:pt>
                <c:pt idx="5">
                  <c:v>6.3</c:v>
                </c:pt>
                <c:pt idx="6">
                  <c:v>2.9</c:v>
                </c:pt>
                <c:pt idx="7">
                  <c:v>0</c:v>
                </c:pt>
                <c:pt idx="8">
                  <c:v>18.2</c:v>
                </c:pt>
                <c:pt idx="9">
                  <c:v>4.8</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1.9</c:v>
                </c:pt>
                <c:pt idx="1">
                  <c:v>3.8</c:v>
                </c:pt>
                <c:pt idx="2">
                  <c:v>6.6</c:v>
                </c:pt>
                <c:pt idx="3">
                  <c:v>9.9</c:v>
                </c:pt>
                <c:pt idx="4">
                  <c:v>3</c:v>
                </c:pt>
                <c:pt idx="5">
                  <c:v>6.2</c:v>
                </c:pt>
                <c:pt idx="6">
                  <c:v>12</c:v>
                </c:pt>
                <c:pt idx="7">
                  <c:v>5.6</c:v>
                </c:pt>
                <c:pt idx="8">
                  <c:v>0</c:v>
                </c:pt>
                <c:pt idx="9">
                  <c:v>4.9000000000000004</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0.2</c:v>
                </c:pt>
                <c:pt idx="1">
                  <c:v>0.3</c:v>
                </c:pt>
                <c:pt idx="2">
                  <c:v>0.4</c:v>
                </c:pt>
                <c:pt idx="3">
                  <c:v>0.1</c:v>
                </c:pt>
                <c:pt idx="4">
                  <c:v>0</c:v>
                </c:pt>
                <c:pt idx="5">
                  <c:v>0.3</c:v>
                </c:pt>
                <c:pt idx="6">
                  <c:v>0.1</c:v>
                </c:pt>
                <c:pt idx="7">
                  <c:v>0</c:v>
                </c:pt>
                <c:pt idx="8">
                  <c:v>3.7</c:v>
                </c:pt>
                <c:pt idx="9">
                  <c:v>0.2</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0.1</c:v>
                </c:pt>
                <c:pt idx="1">
                  <c:v>0.2</c:v>
                </c:pt>
                <c:pt idx="2">
                  <c:v>0.4</c:v>
                </c:pt>
                <c:pt idx="3">
                  <c:v>0.3</c:v>
                </c:pt>
                <c:pt idx="4">
                  <c:v>0.1</c:v>
                </c:pt>
                <c:pt idx="5">
                  <c:v>0.5</c:v>
                </c:pt>
                <c:pt idx="6">
                  <c:v>0.2</c:v>
                </c:pt>
                <c:pt idx="7">
                  <c:v>0.3</c:v>
                </c:pt>
                <c:pt idx="8">
                  <c:v>0</c:v>
                </c:pt>
                <c:pt idx="9">
                  <c:v>0.2</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10.3</c:v>
                </c:pt>
                <c:pt idx="1">
                  <c:v>11.8</c:v>
                </c:pt>
                <c:pt idx="2">
                  <c:v>12.6</c:v>
                </c:pt>
                <c:pt idx="3">
                  <c:v>11.7</c:v>
                </c:pt>
                <c:pt idx="4">
                  <c:v>6.4</c:v>
                </c:pt>
                <c:pt idx="5">
                  <c:v>8.6</c:v>
                </c:pt>
                <c:pt idx="6">
                  <c:v>8.3000000000000007</c:v>
                </c:pt>
                <c:pt idx="7">
                  <c:v>17.5</c:v>
                </c:pt>
                <c:pt idx="8">
                  <c:v>0</c:v>
                </c:pt>
                <c:pt idx="9">
                  <c:v>10.7</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11.1</c:v>
                </c:pt>
                <c:pt idx="1">
                  <c:v>7.8</c:v>
                </c:pt>
                <c:pt idx="2">
                  <c:v>9.6</c:v>
                </c:pt>
                <c:pt idx="3">
                  <c:v>5</c:v>
                </c:pt>
                <c:pt idx="4">
                  <c:v>9.6</c:v>
                </c:pt>
                <c:pt idx="5">
                  <c:v>10</c:v>
                </c:pt>
                <c:pt idx="6">
                  <c:v>5.2</c:v>
                </c:pt>
                <c:pt idx="7">
                  <c:v>22.6</c:v>
                </c:pt>
                <c:pt idx="8">
                  <c:v>32.799999999999997</c:v>
                </c:pt>
                <c:pt idx="9">
                  <c:v>9.1999999999999993</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 оны эхний 10 сараар</c:v>
                </c:pt>
              </c:strCache>
            </c:strRef>
          </c:tx>
          <c:spPr>
            <a:solidFill>
              <a:schemeClr val="accent1"/>
            </a:solidFill>
            <a:ln>
              <a:noFill/>
            </a:ln>
            <a:effectLst/>
          </c:spPr>
          <c:invertIfNegative val="0"/>
          <c:dLbls>
            <c:dLbl>
              <c:idx val="0"/>
              <c:layout>
                <c:manualLayout>
                  <c:x val="-1.0802469135802469E-2"/>
                  <c:y val="-5.3944706675657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A7-4582-9B28-E33EB034914E}"/>
                </c:ext>
              </c:extLst>
            </c:dLbl>
            <c:dLbl>
              <c:idx val="2"/>
              <c:layout>
                <c:manualLayout>
                  <c:x val="-4.629629629629658E-3"/>
                  <c:y val="1.236218580414618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A7-4582-9B28-E33EB03491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Sheet1!$B$2:$B$11</c:f>
              <c:numCache>
                <c:formatCode>General</c:formatCode>
                <c:ptCount val="10"/>
                <c:pt idx="0">
                  <c:v>2.8</c:v>
                </c:pt>
                <c:pt idx="1">
                  <c:v>0.8</c:v>
                </c:pt>
                <c:pt idx="2">
                  <c:v>2.1</c:v>
                </c:pt>
                <c:pt idx="3">
                  <c:v>1.7</c:v>
                </c:pt>
                <c:pt idx="4">
                  <c:v>0.7</c:v>
                </c:pt>
                <c:pt idx="5">
                  <c:v>1.6</c:v>
                </c:pt>
                <c:pt idx="6">
                  <c:v>0</c:v>
                </c:pt>
                <c:pt idx="7">
                  <c:v>0</c:v>
                </c:pt>
                <c:pt idx="8">
                  <c:v>18.5</c:v>
                </c:pt>
                <c:pt idx="9">
                  <c:v>1.5</c:v>
                </c:pt>
              </c:numCache>
            </c:numRef>
          </c:val>
          <c:extLst>
            <c:ext xmlns:c16="http://schemas.microsoft.com/office/drawing/2014/chart" uri="{C3380CC4-5D6E-409C-BE32-E72D297353CC}">
              <c16:uniqueId val="{00000000-A2A7-4582-9B28-E33EB034914E}"/>
            </c:ext>
          </c:extLst>
        </c:ser>
        <c:ser>
          <c:idx val="1"/>
          <c:order val="1"/>
          <c:tx>
            <c:strRef>
              <c:f>Sheet1!$C$1</c:f>
              <c:strCache>
                <c:ptCount val="1"/>
                <c:pt idx="0">
                  <c:v>2024 оны эхний 10 сараар</c:v>
                </c:pt>
              </c:strCache>
            </c:strRef>
          </c:tx>
          <c:spPr>
            <a:solidFill>
              <a:schemeClr val="accent2"/>
            </a:solidFill>
            <a:ln>
              <a:noFill/>
            </a:ln>
            <a:effectLst/>
          </c:spPr>
          <c:invertIfNegative val="0"/>
          <c:dLbls>
            <c:dLbl>
              <c:idx val="0"/>
              <c:layout>
                <c:manualLayout>
                  <c:x val="6.1728395061728392E-3"/>
                  <c:y val="-1.0788941335131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A7-4582-9B28-E33EB034914E}"/>
                </c:ext>
              </c:extLst>
            </c:dLbl>
            <c:dLbl>
              <c:idx val="2"/>
              <c:layout>
                <c:manualLayout>
                  <c:x val="2.4691358024691357E-2"/>
                  <c:y val="-1.078894133513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A5-4DB5-85D9-3292C73024D6}"/>
                </c:ext>
              </c:extLst>
            </c:dLbl>
            <c:dLbl>
              <c:idx val="4"/>
              <c:layout>
                <c:manualLayout>
                  <c:x val="1.5432098765432042E-2"/>
                  <c:y val="-8.0917060013486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A5-4DB5-85D9-3292C73024D6}"/>
                </c:ext>
              </c:extLst>
            </c:dLbl>
            <c:dLbl>
              <c:idx val="6"/>
              <c:layout>
                <c:manualLayout>
                  <c:x val="1.8518518518518517E-2"/>
                  <c:y val="-1.61834120026972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A7-4582-9B28-E33EB034914E}"/>
                </c:ext>
              </c:extLst>
            </c:dLbl>
            <c:dLbl>
              <c:idx val="8"/>
              <c:layout>
                <c:manualLayout>
                  <c:x val="1.6975308641975197E-2"/>
                  <c:y val="-2.69723533378287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A7-4582-9B28-E33EB034914E}"/>
                </c:ext>
              </c:extLst>
            </c:dLbl>
            <c:dLbl>
              <c:idx val="9"/>
              <c:layout>
                <c:manualLayout>
                  <c:x val="2.0061728395061727E-2"/>
                  <c:y val="-2.15778826702630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24-4A07-BF6F-AB0543EDC66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БГД</c:v>
                </c:pt>
                <c:pt idx="1">
                  <c:v>БЗД</c:v>
                </c:pt>
                <c:pt idx="2">
                  <c:v>СХД</c:v>
                </c:pt>
                <c:pt idx="3">
                  <c:v>СБД</c:v>
                </c:pt>
                <c:pt idx="4">
                  <c:v>ХУД</c:v>
                </c:pt>
                <c:pt idx="5">
                  <c:v>ЧД</c:v>
                </c:pt>
                <c:pt idx="6">
                  <c:v>НД</c:v>
                </c:pt>
                <c:pt idx="7">
                  <c:v>БНД</c:v>
                </c:pt>
                <c:pt idx="8">
                  <c:v>БХД</c:v>
                </c:pt>
                <c:pt idx="9">
                  <c:v>УБ</c:v>
                </c:pt>
              </c:strCache>
            </c:strRef>
          </c:cat>
          <c:val>
            <c:numRef>
              <c:f>Sheet1!$C$2:$C$11</c:f>
              <c:numCache>
                <c:formatCode>General</c:formatCode>
                <c:ptCount val="10"/>
                <c:pt idx="0">
                  <c:v>1.5</c:v>
                </c:pt>
                <c:pt idx="1">
                  <c:v>3.6</c:v>
                </c:pt>
                <c:pt idx="2">
                  <c:v>2.1</c:v>
                </c:pt>
                <c:pt idx="3">
                  <c:v>0</c:v>
                </c:pt>
                <c:pt idx="4">
                  <c:v>1.5</c:v>
                </c:pt>
                <c:pt idx="5">
                  <c:v>3.1</c:v>
                </c:pt>
                <c:pt idx="6">
                  <c:v>3.5</c:v>
                </c:pt>
                <c:pt idx="7">
                  <c:v>0</c:v>
                </c:pt>
                <c:pt idx="8">
                  <c:v>0</c:v>
                </c:pt>
                <c:pt idx="9">
                  <c:v>2.2000000000000002</c:v>
                </c:pt>
              </c:numCache>
            </c:numRef>
          </c:val>
          <c:extLst>
            <c:ext xmlns:c16="http://schemas.microsoft.com/office/drawing/2014/chart" uri="{C3380CC4-5D6E-409C-BE32-E72D297353CC}">
              <c16:uniqueId val="{00000001-A2A7-4582-9B28-E33EB034914E}"/>
            </c:ext>
          </c:extLst>
        </c:ser>
        <c:dLbls>
          <c:showLegendKey val="0"/>
          <c:showVal val="0"/>
          <c:showCatName val="0"/>
          <c:showSerName val="0"/>
          <c:showPercent val="0"/>
          <c:showBubbleSize val="0"/>
        </c:dLbls>
        <c:gapWidth val="219"/>
        <c:overlap val="-27"/>
        <c:axId val="512673440"/>
        <c:axId val="512675240"/>
      </c:barChart>
      <c:catAx>
        <c:axId val="51267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5240"/>
        <c:crosses val="autoZero"/>
        <c:auto val="1"/>
        <c:lblAlgn val="ctr"/>
        <c:lblOffset val="100"/>
        <c:noMultiLvlLbl val="0"/>
      </c:catAx>
      <c:valAx>
        <c:axId val="512675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267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cdr:x>
      <cdr:y>0</cdr:y>
    </cdr:from>
    <cdr:to>
      <cdr:x>0.14198</cdr:x>
      <cdr:y>0.19542</cdr:y>
    </cdr:to>
    <cdr:pic>
      <cdr:nvPicPr>
        <cdr:cNvPr id="2" name="Picture 1">
          <a:extLst xmlns:a="http://schemas.openxmlformats.org/drawingml/2006/main">
            <a:ext uri="{FF2B5EF4-FFF2-40B4-BE49-F238E27FC236}">
              <a16:creationId xmlns:a16="http://schemas.microsoft.com/office/drawing/2014/main" id="{529EB46F-610D-E722-F6B6-8F03E69A4261}"/>
            </a:ext>
          </a:extLst>
        </cdr:cNvPr>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0" y="-1219200"/>
          <a:ext cx="1190037" cy="1027504"/>
        </a:xfrm>
        <a:prstGeom xmlns:a="http://schemas.openxmlformats.org/drawingml/2006/main" prst="rect">
          <a:avLst/>
        </a:prstGeom>
        <a:noFill xmlns:a="http://schemas.openxmlformats.org/drawingml/2006/main"/>
      </cdr:spPr>
    </cdr:pic>
  </cdr:relSizeAnchor>
</c:userShapes>
</file>

<file path=ppt/drawings/drawing2.xml><?xml version="1.0" encoding="utf-8"?>
<c:userShapes xmlns:c="http://schemas.openxmlformats.org/drawingml/2006/chart">
  <cdr:relSizeAnchor xmlns:cdr="http://schemas.openxmlformats.org/drawingml/2006/chartDrawing">
    <cdr:from>
      <cdr:x>0.05556</cdr:x>
      <cdr:y>0.83077</cdr:y>
    </cdr:from>
    <cdr:to>
      <cdr:x>0.97779</cdr:x>
      <cdr:y>0.83077</cdr:y>
    </cdr:to>
    <cdr:sp macro="" textlink="">
      <cdr:nvSpPr>
        <cdr:cNvPr id="3" name="Straight Connector 2"/>
        <cdr:cNvSpPr/>
      </cdr:nvSpPr>
      <cdr:spPr>
        <a:xfrm xmlns:a="http://schemas.openxmlformats.org/drawingml/2006/main" flipV="1">
          <a:off x="457200" y="4114800"/>
          <a:ext cx="7589584" cy="0"/>
        </a:xfrm>
        <a:prstGeom xmlns:a="http://schemas.openxmlformats.org/drawingml/2006/main" prst="line">
          <a:avLst/>
        </a:prstGeom>
        <a:ln xmlns:a="http://schemas.openxmlformats.org/drawingml/2006/main" w="3810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ln w="57150">
              <a:solidFill>
                <a:srgbClr val="0000FF"/>
              </a:solidFill>
              <a:prstDash val="solid"/>
            </a:ln>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0.05556</cdr:x>
      <cdr:y>0.81538</cdr:y>
    </cdr:from>
    <cdr:to>
      <cdr:x>0.97779</cdr:x>
      <cdr:y>0.81538</cdr:y>
    </cdr:to>
    <cdr:sp macro="" textlink="">
      <cdr:nvSpPr>
        <cdr:cNvPr id="3" name="Straight Connector 2"/>
        <cdr:cNvSpPr/>
      </cdr:nvSpPr>
      <cdr:spPr>
        <a:xfrm xmlns:a="http://schemas.openxmlformats.org/drawingml/2006/main" flipV="1">
          <a:off x="457200" y="4038600"/>
          <a:ext cx="7589584" cy="0"/>
        </a:xfrm>
        <a:prstGeom xmlns:a="http://schemas.openxmlformats.org/drawingml/2006/main" prst="line">
          <a:avLst/>
        </a:prstGeom>
        <a:ln xmlns:a="http://schemas.openxmlformats.org/drawingml/2006/main" w="3810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ln w="57150">
              <a:solidFill>
                <a:srgbClr val="0000FF"/>
              </a:solidFill>
              <a:prstDash val="solid"/>
            </a:ln>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0.04194</cdr:x>
      <cdr:y>0.82497</cdr:y>
    </cdr:from>
    <cdr:to>
      <cdr:x>0.99564</cdr:x>
      <cdr:y>0.83506</cdr:y>
    </cdr:to>
    <cdr:sp macro="" textlink="">
      <cdr:nvSpPr>
        <cdr:cNvPr id="3" name="Straight Connector 2"/>
        <cdr:cNvSpPr/>
      </cdr:nvSpPr>
      <cdr:spPr>
        <a:xfrm xmlns:a="http://schemas.openxmlformats.org/drawingml/2006/main">
          <a:off x="345171" y="3733800"/>
          <a:ext cx="7848570" cy="45667"/>
        </a:xfrm>
        <a:prstGeom xmlns:a="http://schemas.openxmlformats.org/drawingml/2006/main" prst="line">
          <a:avLst/>
        </a:prstGeom>
        <a:ln xmlns:a="http://schemas.openxmlformats.org/drawingml/2006/mai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2889" tIns="46445" rIns="92889" bIns="46445" rtlCol="0"/>
          <a:lstStyle>
            <a:lvl1pPr algn="l">
              <a:defRPr sz="1200"/>
            </a:lvl1pPr>
          </a:lstStyle>
          <a:p>
            <a:endParaRPr lang="en-US"/>
          </a:p>
        </p:txBody>
      </p:sp>
      <p:sp>
        <p:nvSpPr>
          <p:cNvPr id="3" name="Date Placeholder 2"/>
          <p:cNvSpPr>
            <a:spLocks noGrp="1"/>
          </p:cNvSpPr>
          <p:nvPr>
            <p:ph type="dt" sz="quarter" idx="1"/>
          </p:nvPr>
        </p:nvSpPr>
        <p:spPr>
          <a:xfrm>
            <a:off x="5265810" y="0"/>
            <a:ext cx="4028440" cy="350520"/>
          </a:xfrm>
          <a:prstGeom prst="rect">
            <a:avLst/>
          </a:prstGeom>
        </p:spPr>
        <p:txBody>
          <a:bodyPr vert="horz" lIns="92889" tIns="46445" rIns="92889" bIns="46445" rtlCol="0"/>
          <a:lstStyle>
            <a:lvl1pPr algn="r">
              <a:defRPr sz="1200"/>
            </a:lvl1pPr>
          </a:lstStyle>
          <a:p>
            <a:fld id="{039D91FF-265D-43DE-B395-3AD748FB407A}" type="datetimeFigureOut">
              <a:rPr lang="en-US" smtClean="0"/>
              <a:pPr/>
              <a:t>11/19/2024</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2889" tIns="46445" rIns="92889" bIns="46445" rtlCol="0" anchor="b"/>
          <a:lstStyle>
            <a:lvl1pPr algn="l">
              <a:defRPr sz="1200"/>
            </a:lvl1pPr>
          </a:lstStyle>
          <a:p>
            <a:endParaRPr lang="en-US"/>
          </a:p>
        </p:txBody>
      </p:sp>
      <p:sp>
        <p:nvSpPr>
          <p:cNvPr id="5" name="Slide Number Placeholder 4"/>
          <p:cNvSpPr>
            <a:spLocks noGrp="1"/>
          </p:cNvSpPr>
          <p:nvPr>
            <p:ph type="sldNum" sz="quarter" idx="3"/>
          </p:nvPr>
        </p:nvSpPr>
        <p:spPr>
          <a:xfrm>
            <a:off x="5265810" y="6658664"/>
            <a:ext cx="4028440" cy="350520"/>
          </a:xfrm>
          <a:prstGeom prst="rect">
            <a:avLst/>
          </a:prstGeom>
        </p:spPr>
        <p:txBody>
          <a:bodyPr vert="horz" lIns="92889" tIns="46445" rIns="92889" bIns="46445" rtlCol="0" anchor="b"/>
          <a:lstStyle>
            <a:lvl1pPr algn="r">
              <a:defRPr sz="1200"/>
            </a:lvl1pPr>
          </a:lstStyle>
          <a:p>
            <a:fld id="{4F5B45A2-5161-4C41-A998-E133BA9D839F}" type="slidenum">
              <a:rPr lang="en-US" smtClean="0"/>
              <a:pPr/>
              <a:t>‹#›</a:t>
            </a:fld>
            <a:endParaRPr lang="en-US"/>
          </a:p>
        </p:txBody>
      </p:sp>
    </p:spTree>
    <p:extLst>
      <p:ext uri="{BB962C8B-B14F-4D97-AF65-F5344CB8AC3E}">
        <p14:creationId xmlns:p14="http://schemas.microsoft.com/office/powerpoint/2010/main" val="1155808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7520" cy="351476"/>
          </a:xfrm>
          <a:prstGeom prst="rect">
            <a:avLst/>
          </a:prstGeom>
        </p:spPr>
        <p:txBody>
          <a:bodyPr vert="horz" lIns="91400" tIns="45699" rIns="91400" bIns="45699" rtlCol="0"/>
          <a:lstStyle>
            <a:lvl1pPr algn="l">
              <a:defRPr sz="1200"/>
            </a:lvl1pPr>
          </a:lstStyle>
          <a:p>
            <a:endParaRPr lang="en-US"/>
          </a:p>
        </p:txBody>
      </p:sp>
      <p:sp>
        <p:nvSpPr>
          <p:cNvPr id="3" name="Date Placeholder 2"/>
          <p:cNvSpPr>
            <a:spLocks noGrp="1"/>
          </p:cNvSpPr>
          <p:nvPr>
            <p:ph type="dt" idx="1"/>
          </p:nvPr>
        </p:nvSpPr>
        <p:spPr>
          <a:xfrm>
            <a:off x="5266758" y="1"/>
            <a:ext cx="4027520" cy="351476"/>
          </a:xfrm>
          <a:prstGeom prst="rect">
            <a:avLst/>
          </a:prstGeom>
        </p:spPr>
        <p:txBody>
          <a:bodyPr vert="horz" lIns="91400" tIns="45699" rIns="91400" bIns="45699" rtlCol="0"/>
          <a:lstStyle>
            <a:lvl1pPr algn="r">
              <a:defRPr sz="1200"/>
            </a:lvl1pPr>
          </a:lstStyle>
          <a:p>
            <a:fld id="{84AEA1A9-2693-4D23-8129-481650535C1B}" type="datetimeFigureOut">
              <a:rPr lang="en-US" smtClean="0"/>
              <a:t>11/19/2024</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00" tIns="45699" rIns="91400" bIns="45699" rtlCol="0" anchor="ctr"/>
          <a:lstStyle/>
          <a:p>
            <a:endParaRPr lang="en-US"/>
          </a:p>
        </p:txBody>
      </p:sp>
      <p:sp>
        <p:nvSpPr>
          <p:cNvPr id="5" name="Notes Placeholder 4"/>
          <p:cNvSpPr>
            <a:spLocks noGrp="1"/>
          </p:cNvSpPr>
          <p:nvPr>
            <p:ph type="body" sz="quarter" idx="3"/>
          </p:nvPr>
        </p:nvSpPr>
        <p:spPr>
          <a:xfrm>
            <a:off x="929428" y="3373698"/>
            <a:ext cx="7437544" cy="2760405"/>
          </a:xfrm>
          <a:prstGeom prst="rect">
            <a:avLst/>
          </a:prstGeom>
        </p:spPr>
        <p:txBody>
          <a:bodyPr vert="horz" lIns="91400" tIns="45699" rIns="91400" bIns="456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58924"/>
            <a:ext cx="4027520" cy="351476"/>
          </a:xfrm>
          <a:prstGeom prst="rect">
            <a:avLst/>
          </a:prstGeom>
        </p:spPr>
        <p:txBody>
          <a:bodyPr vert="horz" lIns="91400" tIns="45699" rIns="91400" bIns="45699" rtlCol="0" anchor="b"/>
          <a:lstStyle>
            <a:lvl1pPr algn="l">
              <a:defRPr sz="1200"/>
            </a:lvl1pPr>
          </a:lstStyle>
          <a:p>
            <a:endParaRPr lang="en-US"/>
          </a:p>
        </p:txBody>
      </p:sp>
      <p:sp>
        <p:nvSpPr>
          <p:cNvPr id="7" name="Slide Number Placeholder 6"/>
          <p:cNvSpPr>
            <a:spLocks noGrp="1"/>
          </p:cNvSpPr>
          <p:nvPr>
            <p:ph type="sldNum" sz="quarter" idx="5"/>
          </p:nvPr>
        </p:nvSpPr>
        <p:spPr>
          <a:xfrm>
            <a:off x="5266758" y="6658924"/>
            <a:ext cx="4027520" cy="351476"/>
          </a:xfrm>
          <a:prstGeom prst="rect">
            <a:avLst/>
          </a:prstGeom>
        </p:spPr>
        <p:txBody>
          <a:bodyPr vert="horz" lIns="91400" tIns="45699" rIns="91400" bIns="45699" rtlCol="0" anchor="b"/>
          <a:lstStyle>
            <a:lvl1pPr algn="r">
              <a:defRPr sz="1200"/>
            </a:lvl1pPr>
          </a:lstStyle>
          <a:p>
            <a:fld id="{8D63FEF5-DB6B-4729-9D5D-108B3E013BCB}" type="slidenum">
              <a:rPr lang="en-US" smtClean="0"/>
              <a:t>‹#›</a:t>
            </a:fld>
            <a:endParaRPr lang="en-US"/>
          </a:p>
        </p:txBody>
      </p:sp>
    </p:spTree>
    <p:extLst>
      <p:ext uri="{BB962C8B-B14F-4D97-AF65-F5344CB8AC3E}">
        <p14:creationId xmlns:p14="http://schemas.microsoft.com/office/powerpoint/2010/main" val="34555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92576"/>
            <a:ext cx="6172200" cy="3215650"/>
          </a:xfrm>
        </p:spPr>
        <p:txBody>
          <a:bodyPr>
            <a:normAutofit/>
          </a:bodyPr>
          <a:lstStyle/>
          <a:p>
            <a:r>
              <a:rPr lang="mn-MN" sz="2800" b="1" dirty="0">
                <a:solidFill>
                  <a:schemeClr val="accent5">
                    <a:lumMod val="75000"/>
                  </a:schemeClr>
                </a:solidFill>
                <a:latin typeface="Arial" pitchFamily="34" charset="0"/>
                <a:cs typeface="Arial" pitchFamily="34" charset="0"/>
              </a:rPr>
              <a:t> </a:t>
            </a:r>
            <a:r>
              <a:rPr lang="mn-MN" sz="2800" b="1" dirty="0">
                <a:solidFill>
                  <a:schemeClr val="accent5">
                    <a:lumMod val="75000"/>
                  </a:schemeClr>
                </a:solidFill>
                <a:latin typeface="Cambria Math" panose="02040503050406030204" pitchFamily="18" charset="0"/>
                <a:ea typeface="Cambria Math" panose="02040503050406030204" pitchFamily="18" charset="0"/>
                <a:cs typeface="Arial" pitchFamily="34" charset="0"/>
              </a:rPr>
              <a:t>БАЯНЗҮРХ ДҮҮРГИЙН ЭРҮҮЛ МЭНДИЙН ТӨВИЙН </a:t>
            </a:r>
            <a:br>
              <a:rPr lang="mn-MN" sz="2800" b="1" dirty="0">
                <a:solidFill>
                  <a:schemeClr val="accent5">
                    <a:lumMod val="75000"/>
                  </a:schemeClr>
                </a:solidFill>
                <a:latin typeface="Cambria Math" panose="02040503050406030204" pitchFamily="18" charset="0"/>
                <a:ea typeface="Cambria Math" panose="02040503050406030204" pitchFamily="18" charset="0"/>
                <a:cs typeface="Arial" pitchFamily="34" charset="0"/>
              </a:rPr>
            </a:br>
            <a:r>
              <a:rPr lang="mn-MN" sz="2800" b="1" dirty="0">
                <a:solidFill>
                  <a:schemeClr val="accent5">
                    <a:lumMod val="75000"/>
                  </a:schemeClr>
                </a:solidFill>
                <a:latin typeface="Cambria Math" panose="02040503050406030204" pitchFamily="18" charset="0"/>
                <a:ea typeface="Cambria Math" panose="02040503050406030204" pitchFamily="18" charset="0"/>
                <a:cs typeface="Arial" pitchFamily="34" charset="0"/>
              </a:rPr>
              <a:t>ЭРҮҮЛ МЭНДИЙН ҮНДСЭН ҮЗҮҮЛЭЛТ </a:t>
            </a:r>
            <a:br>
              <a:rPr lang="mn-MN" sz="2800" b="1" dirty="0">
                <a:solidFill>
                  <a:schemeClr val="accent5">
                    <a:lumMod val="75000"/>
                  </a:schemeClr>
                </a:solidFill>
                <a:latin typeface="Cambria Math" panose="02040503050406030204" pitchFamily="18" charset="0"/>
                <a:ea typeface="Cambria Math" panose="02040503050406030204" pitchFamily="18" charset="0"/>
                <a:cs typeface="Arial" pitchFamily="34" charset="0"/>
              </a:rPr>
            </a:br>
            <a:r>
              <a:rPr lang="mn-MN" sz="2800" b="1" dirty="0">
                <a:solidFill>
                  <a:schemeClr val="accent5">
                    <a:lumMod val="75000"/>
                  </a:schemeClr>
                </a:solidFill>
                <a:latin typeface="Cambria Math" panose="02040503050406030204" pitchFamily="18" charset="0"/>
                <a:ea typeface="Cambria Math" panose="02040503050406030204" pitchFamily="18" charset="0"/>
                <a:cs typeface="Arial" pitchFamily="34" charset="0"/>
              </a:rPr>
              <a:t>2024 оны эхний 10 сараар</a:t>
            </a:r>
            <a:endParaRPr lang="en-US" sz="2800" b="1" dirty="0">
              <a:solidFill>
                <a:srgbClr val="0070C0"/>
              </a:solidFill>
              <a:latin typeface="Cambria Math" panose="02040503050406030204" pitchFamily="18" charset="0"/>
              <a:ea typeface="Cambria Math" panose="02040503050406030204" pitchFamily="18" charset="0"/>
              <a:cs typeface="Arial" pitchFamily="34" charset="0"/>
            </a:endParaRPr>
          </a:p>
        </p:txBody>
      </p:sp>
      <p:sp>
        <p:nvSpPr>
          <p:cNvPr id="3" name="Content Placeholder 2"/>
          <p:cNvSpPr>
            <a:spLocks noGrp="1"/>
          </p:cNvSpPr>
          <p:nvPr>
            <p:ph idx="1"/>
          </p:nvPr>
        </p:nvSpPr>
        <p:spPr>
          <a:xfrm>
            <a:off x="1746827" y="6096000"/>
            <a:ext cx="6172200" cy="762000"/>
          </a:xfrm>
        </p:spPr>
        <p:txBody>
          <a:bodyPr>
            <a:normAutofit/>
          </a:bodyPr>
          <a:lstStyle/>
          <a:p>
            <a:pPr algn="ctr">
              <a:buNone/>
            </a:pPr>
            <a:r>
              <a:rPr lang="mn-MN" sz="1600" dirty="0">
                <a:solidFill>
                  <a:schemeClr val="accent5">
                    <a:lumMod val="75000"/>
                  </a:schemeClr>
                </a:solidFill>
                <a:latin typeface="Arial" pitchFamily="34" charset="0"/>
                <a:cs typeface="Arial" pitchFamily="34" charset="0"/>
              </a:rPr>
              <a:t>Статистик, Даатгалын алба</a:t>
            </a:r>
          </a:p>
          <a:p>
            <a:pPr algn="ctr">
              <a:buNone/>
            </a:pPr>
            <a:r>
              <a:rPr lang="mn-MN" sz="1600" dirty="0">
                <a:solidFill>
                  <a:schemeClr val="accent5">
                    <a:lumMod val="75000"/>
                  </a:schemeClr>
                </a:solidFill>
                <a:latin typeface="Arial" pitchFamily="34" charset="0"/>
                <a:cs typeface="Arial" pitchFamily="34" charset="0"/>
              </a:rPr>
              <a:t>2024 оны 11 сарын 15</a:t>
            </a:r>
            <a:endParaRPr lang="mn-MN" sz="1600" b="1" dirty="0">
              <a:solidFill>
                <a:schemeClr val="accent5">
                  <a:lumMod val="75000"/>
                </a:schemeClr>
              </a:solidFill>
              <a:latin typeface="Arial" pitchFamily="34" charset="0"/>
              <a:cs typeface="Arial" pitchFamily="34" charset="0"/>
            </a:endParaRPr>
          </a:p>
          <a:p>
            <a:pPr algn="ctr">
              <a:buNone/>
            </a:pPr>
            <a:endParaRPr lang="mn-MN" sz="4000" dirty="0">
              <a:latin typeface="Arial" pitchFamily="34" charset="0"/>
              <a:cs typeface="Arial" pitchFamily="34" charset="0"/>
            </a:endParaRPr>
          </a:p>
          <a:p>
            <a:pPr algn="ctr">
              <a:buNone/>
            </a:pPr>
            <a:endParaRPr lang="mn-MN" sz="4000" b="1" dirty="0">
              <a:solidFill>
                <a:schemeClr val="accent6">
                  <a:lumMod val="75000"/>
                </a:schemeClr>
              </a:solidFill>
              <a:latin typeface="Arial" pitchFamily="34" charset="0"/>
              <a:cs typeface="Arial" pitchFamily="34" charset="0"/>
            </a:endParaRPr>
          </a:p>
        </p:txBody>
      </p:sp>
      <p:pic>
        <p:nvPicPr>
          <p:cNvPr id="1026" name="Picture 2" descr="C:\Users\user\Downloads\bzd logo suuld.png"/>
          <p:cNvPicPr>
            <a:picLocks noChangeAspect="1" noChangeArrowheads="1"/>
          </p:cNvPicPr>
          <p:nvPr/>
        </p:nvPicPr>
        <p:blipFill>
          <a:blip r:embed="rId2" cstate="print"/>
          <a:srcRect/>
          <a:stretch>
            <a:fillRect/>
          </a:stretch>
        </p:blipFill>
        <p:spPr bwMode="auto">
          <a:xfrm>
            <a:off x="228600" y="228600"/>
            <a:ext cx="2057400" cy="18211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924560"/>
          </a:xfrm>
        </p:spPr>
        <p:txBody>
          <a:bodyPr>
            <a:normAutofit/>
          </a:bodyPr>
          <a:lstStyle/>
          <a:p>
            <a:r>
              <a:rPr lang="mn-MN" sz="1400" b="1" dirty="0">
                <a:solidFill>
                  <a:srgbClr val="0000FF"/>
                </a:solidFill>
                <a:latin typeface="Arial" pitchFamily="34" charset="0"/>
                <a:cs typeface="Arial" pitchFamily="34" charset="0"/>
              </a:rPr>
              <a:t>Гэрийн төрөлт, Нийт төрөлтөд эзлэх хувиар, Дүүргээр 2023-2024 оны эхний 10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096104547"/>
              </p:ext>
            </p:extLst>
          </p:nvPr>
        </p:nvGraphicFramePr>
        <p:xfrm>
          <a:off x="457200" y="1417638"/>
          <a:ext cx="82296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10F3B181-DDA1-D9A4-9A53-924991A88ADA}"/>
              </a:ext>
            </a:extLst>
          </p:cNvPr>
          <p:cNvPicPr>
            <a:picLocks noChangeAspect="1" noChangeArrowheads="1"/>
          </p:cNvPicPr>
          <p:nvPr/>
        </p:nvPicPr>
        <p:blipFill>
          <a:blip r:embed="rId3" cstate="print"/>
          <a:srcRect/>
          <a:stretch>
            <a:fillRect/>
          </a:stretch>
        </p:blipFill>
        <p:spPr bwMode="auto">
          <a:xfrm>
            <a:off x="533400" y="274638"/>
            <a:ext cx="1066800" cy="924560"/>
          </a:xfrm>
          <a:prstGeom prst="rect">
            <a:avLst/>
          </a:prstGeom>
          <a:noFill/>
        </p:spPr>
      </p:pic>
    </p:spTree>
    <p:extLst>
      <p:ext uri="{BB962C8B-B14F-4D97-AF65-F5344CB8AC3E}">
        <p14:creationId xmlns:p14="http://schemas.microsoft.com/office/powerpoint/2010/main" val="889288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255" y="205219"/>
            <a:ext cx="6629400" cy="1143000"/>
          </a:xfrm>
        </p:spPr>
        <p:txBody>
          <a:bodyPr>
            <a:normAutofit/>
          </a:bodyPr>
          <a:lstStyle/>
          <a:p>
            <a:r>
              <a:rPr lang="mn-MN" sz="1400" b="1" dirty="0">
                <a:solidFill>
                  <a:srgbClr val="0000FF"/>
                </a:solidFill>
                <a:latin typeface="Arial" pitchFamily="34" charset="0"/>
                <a:cs typeface="Arial" pitchFamily="34" charset="0"/>
              </a:rPr>
              <a:t>Нялхсын эндэгдэл, 1000 амьд төрөлтөд, Дүүргээр 2023-2024 оны эхний 10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4121516234"/>
              </p:ext>
            </p:extLst>
          </p:nvPr>
        </p:nvGraphicFramePr>
        <p:xfrm>
          <a:off x="457200" y="1417638"/>
          <a:ext cx="82296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96421F65-0EBB-539A-6A52-B6B4FD89823D}"/>
              </a:ext>
            </a:extLst>
          </p:cNvPr>
          <p:cNvPicPr>
            <a:picLocks noChangeAspect="1" noChangeArrowheads="1"/>
          </p:cNvPicPr>
          <p:nvPr/>
        </p:nvPicPr>
        <p:blipFill>
          <a:blip r:embed="rId3" cstate="print"/>
          <a:srcRect/>
          <a:stretch>
            <a:fillRect/>
          </a:stretch>
        </p:blipFill>
        <p:spPr bwMode="auto">
          <a:xfrm>
            <a:off x="838200" y="236537"/>
            <a:ext cx="1143000" cy="990600"/>
          </a:xfrm>
          <a:prstGeom prst="rect">
            <a:avLst/>
          </a:prstGeom>
          <a:noFill/>
        </p:spPr>
      </p:pic>
    </p:spTree>
    <p:extLst>
      <p:ext uri="{BB962C8B-B14F-4D97-AF65-F5344CB8AC3E}">
        <p14:creationId xmlns:p14="http://schemas.microsoft.com/office/powerpoint/2010/main" val="3757198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a:bodyPr>
          <a:lstStyle/>
          <a:p>
            <a:r>
              <a:rPr lang="mn-MN" sz="1400" b="1" dirty="0">
                <a:solidFill>
                  <a:srgbClr val="0000FF"/>
                </a:solidFill>
                <a:latin typeface="Arial" pitchFamily="34" charset="0"/>
                <a:cs typeface="Arial" pitchFamily="34" charset="0"/>
              </a:rPr>
              <a:t>1-5 насны хүүхдийн эндэгдэл, 1000 амьд төрөлтөд, Дүүргээр 2023-2024 оны эхний 10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346009762"/>
              </p:ext>
            </p:extLst>
          </p:nvPr>
        </p:nvGraphicFramePr>
        <p:xfrm>
          <a:off x="457200" y="1417638"/>
          <a:ext cx="83820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4C5E03EA-58D3-1A6B-A5ED-0682389B3AE7}"/>
              </a:ext>
            </a:extLst>
          </p:cNvPr>
          <p:cNvPicPr>
            <a:picLocks noChangeAspect="1" noChangeArrowheads="1"/>
          </p:cNvPicPr>
          <p:nvPr/>
        </p:nvPicPr>
        <p:blipFill>
          <a:blip r:embed="rId3" cstate="print"/>
          <a:srcRect/>
          <a:stretch>
            <a:fillRect/>
          </a:stretch>
        </p:blipFill>
        <p:spPr bwMode="auto">
          <a:xfrm>
            <a:off x="685800" y="236537"/>
            <a:ext cx="1143000" cy="990600"/>
          </a:xfrm>
          <a:prstGeom prst="rect">
            <a:avLst/>
          </a:prstGeom>
          <a:noFill/>
        </p:spPr>
      </p:pic>
    </p:spTree>
    <p:extLst>
      <p:ext uri="{BB962C8B-B14F-4D97-AF65-F5344CB8AC3E}">
        <p14:creationId xmlns:p14="http://schemas.microsoft.com/office/powerpoint/2010/main" val="277170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normAutofit/>
          </a:bodyPr>
          <a:lstStyle/>
          <a:p>
            <a:r>
              <a:rPr lang="mn-MN" sz="1400" b="1" dirty="0">
                <a:solidFill>
                  <a:srgbClr val="0000FF"/>
                </a:solidFill>
                <a:latin typeface="Arial" pitchFamily="34" charset="0"/>
                <a:cs typeface="Arial" pitchFamily="34" charset="0"/>
              </a:rPr>
              <a:t>Тав хүртэлх насны хүүхдийн эндэгдэл, 1000 амьд төрөлтөд, Дүүргээр 2023-2024 оны эхний 10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607509385"/>
              </p:ext>
            </p:extLst>
          </p:nvPr>
        </p:nvGraphicFramePr>
        <p:xfrm>
          <a:off x="457200" y="1417638"/>
          <a:ext cx="82296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AD9127A3-EE9E-B020-9314-3FF8EA485156}"/>
              </a:ext>
            </a:extLst>
          </p:cNvPr>
          <p:cNvPicPr>
            <a:picLocks noChangeAspect="1" noChangeArrowheads="1"/>
          </p:cNvPicPr>
          <p:nvPr/>
        </p:nvPicPr>
        <p:blipFill>
          <a:blip r:embed="rId3" cstate="print"/>
          <a:srcRect/>
          <a:stretch>
            <a:fillRect/>
          </a:stretch>
        </p:blipFill>
        <p:spPr bwMode="auto">
          <a:xfrm>
            <a:off x="914400" y="399252"/>
            <a:ext cx="1089891" cy="944572"/>
          </a:xfrm>
          <a:prstGeom prst="rect">
            <a:avLst/>
          </a:prstGeom>
          <a:noFill/>
        </p:spPr>
      </p:pic>
    </p:spTree>
    <p:extLst>
      <p:ext uri="{BB962C8B-B14F-4D97-AF65-F5344CB8AC3E}">
        <p14:creationId xmlns:p14="http://schemas.microsoft.com/office/powerpoint/2010/main" val="43335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6877"/>
            <a:ext cx="8229600" cy="922342"/>
          </a:xfrm>
        </p:spPr>
        <p:txBody>
          <a:bodyPr>
            <a:normAutofit/>
          </a:bodyPr>
          <a:lstStyle/>
          <a:p>
            <a:r>
              <a:rPr lang="mn-MN" sz="1600" b="1" dirty="0">
                <a:solidFill>
                  <a:srgbClr val="0000FF"/>
                </a:solidFill>
                <a:latin typeface="Arial" pitchFamily="34" charset="0"/>
                <a:cs typeface="Arial" pitchFamily="34" charset="0"/>
              </a:rPr>
              <a:t>Халдварт бус өвчний эрт илрүүлэг, 2024 оны эхний 10 сараар</a:t>
            </a:r>
            <a:endParaRPr lang="en-US" sz="1600" b="1" dirty="0">
              <a:solidFill>
                <a:srgbClr val="0000FF"/>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5117828"/>
              </p:ext>
            </p:extLst>
          </p:nvPr>
        </p:nvGraphicFramePr>
        <p:xfrm>
          <a:off x="533400" y="895466"/>
          <a:ext cx="8229600" cy="541791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1737360">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231343">
                <a:tc>
                  <a:txBody>
                    <a:bodyPr/>
                    <a:lstStyle/>
                    <a:p>
                      <a:pPr algn="ctr"/>
                      <a:r>
                        <a:rPr lang="mn-MN" sz="1600" dirty="0">
                          <a:latin typeface="Arial" pitchFamily="34" charset="0"/>
                          <a:cs typeface="Arial" pitchFamily="34" charset="0"/>
                        </a:rPr>
                        <a:t>№</a:t>
                      </a:r>
                      <a:endParaRPr lang="en-US" sz="1600" dirty="0">
                        <a:latin typeface="Arial" pitchFamily="34" charset="0"/>
                        <a:cs typeface="Arial" pitchFamily="34" charset="0"/>
                      </a:endParaRPr>
                    </a:p>
                  </a:txBody>
                  <a:tcPr/>
                </a:tc>
                <a:tc>
                  <a:txBody>
                    <a:bodyPr/>
                    <a:lstStyle/>
                    <a:p>
                      <a:pPr algn="ctr"/>
                      <a:r>
                        <a:rPr lang="mn-MN" sz="1600" dirty="0">
                          <a:latin typeface="Arial" pitchFamily="34" charset="0"/>
                          <a:cs typeface="Arial" pitchFamily="34" charset="0"/>
                        </a:rPr>
                        <a:t>Эрт илрүүлэгийн үзлэг</a:t>
                      </a:r>
                      <a:endParaRPr lang="en-US" sz="1600" dirty="0">
                        <a:latin typeface="Arial" pitchFamily="34" charset="0"/>
                        <a:cs typeface="Arial" pitchFamily="34" charset="0"/>
                      </a:endParaRPr>
                    </a:p>
                  </a:txBody>
                  <a:tcPr/>
                </a:tc>
                <a:tc>
                  <a:txBody>
                    <a:bodyPr/>
                    <a:lstStyle/>
                    <a:p>
                      <a:pPr algn="ctr"/>
                      <a:r>
                        <a:rPr lang="mn-MN" sz="1600" dirty="0">
                          <a:latin typeface="Arial" pitchFamily="34" charset="0"/>
                          <a:cs typeface="Arial" pitchFamily="34" charset="0"/>
                        </a:rPr>
                        <a:t>Хамрагдвал зохих</a:t>
                      </a:r>
                      <a:endParaRPr lang="en-US" sz="1600" dirty="0">
                        <a:latin typeface="Arial" pitchFamily="34" charset="0"/>
                        <a:cs typeface="Arial" pitchFamily="34" charset="0"/>
                      </a:endParaRPr>
                    </a:p>
                  </a:txBody>
                  <a:tcPr/>
                </a:tc>
                <a:tc>
                  <a:txBody>
                    <a:bodyPr/>
                    <a:lstStyle/>
                    <a:p>
                      <a:pPr algn="ctr"/>
                      <a:r>
                        <a:rPr lang="mn-MN" sz="1600" dirty="0">
                          <a:latin typeface="Arial" pitchFamily="34" charset="0"/>
                          <a:cs typeface="Arial" pitchFamily="34" charset="0"/>
                        </a:rPr>
                        <a:t>Хамрагдсан</a:t>
                      </a:r>
                      <a:endParaRPr lang="en-US" sz="1600" dirty="0">
                        <a:latin typeface="Arial" pitchFamily="34" charset="0"/>
                        <a:cs typeface="Arial" pitchFamily="34" charset="0"/>
                      </a:endParaRPr>
                    </a:p>
                  </a:txBody>
                  <a:tcPr/>
                </a:tc>
                <a:tc>
                  <a:txBody>
                    <a:bodyPr/>
                    <a:lstStyle/>
                    <a:p>
                      <a:pPr algn="ctr"/>
                      <a:r>
                        <a:rPr lang="mn-MN" sz="1600" dirty="0">
                          <a:latin typeface="Arial" pitchFamily="34" charset="0"/>
                          <a:cs typeface="Arial" pitchFamily="34" charset="0"/>
                        </a:rPr>
                        <a:t>Хамралтын хувь</a:t>
                      </a:r>
                      <a:endParaRPr lang="en-US" sz="1600" dirty="0">
                        <a:latin typeface="Arial" pitchFamily="34" charset="0"/>
                        <a:cs typeface="Arial" pitchFamily="34" charset="0"/>
                      </a:endParaRPr>
                    </a:p>
                  </a:txBody>
                  <a:tcPr/>
                </a:tc>
                <a:extLst>
                  <a:ext uri="{0D108BD9-81ED-4DB2-BD59-A6C34878D82A}">
                    <a16:rowId xmlns:a16="http://schemas.microsoft.com/office/drawing/2014/main" val="10000"/>
                  </a:ext>
                </a:extLst>
              </a:tr>
              <a:tr h="879531">
                <a:tc>
                  <a:txBody>
                    <a:bodyPr/>
                    <a:lstStyle/>
                    <a:p>
                      <a:pPr algn="ctr"/>
                      <a:r>
                        <a:rPr lang="mn-MN" sz="1600" b="1" dirty="0">
                          <a:latin typeface="Arial" pitchFamily="34" charset="0"/>
                          <a:cs typeface="Arial" pitchFamily="34" charset="0"/>
                        </a:rPr>
                        <a:t>1</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Артерийн</a:t>
                      </a:r>
                      <a:r>
                        <a:rPr lang="mn-MN" sz="1600" b="1" baseline="0" dirty="0">
                          <a:latin typeface="Arial" pitchFamily="34" charset="0"/>
                          <a:cs typeface="Arial" pitchFamily="34" charset="0"/>
                        </a:rPr>
                        <a:t> гипертензи</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 273414</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154286</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56.4%</a:t>
                      </a:r>
                      <a:endParaRPr lang="en-US" sz="1600" b="1" dirty="0">
                        <a:latin typeface="Arial" pitchFamily="34" charset="0"/>
                        <a:cs typeface="Arial" pitchFamily="34" charset="0"/>
                      </a:endParaRPr>
                    </a:p>
                  </a:txBody>
                  <a:tcPr/>
                </a:tc>
                <a:extLst>
                  <a:ext uri="{0D108BD9-81ED-4DB2-BD59-A6C34878D82A}">
                    <a16:rowId xmlns:a16="http://schemas.microsoft.com/office/drawing/2014/main" val="10001"/>
                  </a:ext>
                </a:extLst>
              </a:tr>
              <a:tr h="879531">
                <a:tc>
                  <a:txBody>
                    <a:bodyPr/>
                    <a:lstStyle/>
                    <a:p>
                      <a:pPr algn="ctr"/>
                      <a:r>
                        <a:rPr lang="mn-MN" sz="1600" b="1" dirty="0">
                          <a:latin typeface="Arial" pitchFamily="34" charset="0"/>
                          <a:cs typeface="Arial" pitchFamily="34" charset="0"/>
                        </a:rPr>
                        <a:t>2</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Чихрийн шижин</a:t>
                      </a:r>
                      <a:r>
                        <a:rPr lang="mn-MN" sz="1600" b="1" baseline="0" dirty="0">
                          <a:latin typeface="Arial" pitchFamily="34" charset="0"/>
                          <a:cs typeface="Arial" pitchFamily="34" charset="0"/>
                        </a:rPr>
                        <a:t> хэв шинж -2</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 171179 </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134244</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78.4%</a:t>
                      </a:r>
                      <a:endParaRPr lang="en-US" sz="1600" b="1" dirty="0">
                        <a:latin typeface="Arial" pitchFamily="34" charset="0"/>
                        <a:cs typeface="Arial" pitchFamily="34" charset="0"/>
                      </a:endParaRPr>
                    </a:p>
                  </a:txBody>
                  <a:tcPr/>
                </a:tc>
                <a:extLst>
                  <a:ext uri="{0D108BD9-81ED-4DB2-BD59-A6C34878D82A}">
                    <a16:rowId xmlns:a16="http://schemas.microsoft.com/office/drawing/2014/main" val="10002"/>
                  </a:ext>
                </a:extLst>
              </a:tr>
              <a:tr h="879531">
                <a:tc>
                  <a:txBody>
                    <a:bodyPr/>
                    <a:lstStyle/>
                    <a:p>
                      <a:pPr algn="ctr"/>
                      <a:r>
                        <a:rPr lang="mn-MN" sz="1600" b="1" dirty="0">
                          <a:latin typeface="Arial" pitchFamily="34" charset="0"/>
                          <a:cs typeface="Arial" pitchFamily="34" charset="0"/>
                        </a:rPr>
                        <a:t>3</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Элэг /40+/</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130565</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47560</a:t>
                      </a:r>
                      <a:endParaRPr lang="en-US" sz="1600" b="1" dirty="0">
                        <a:latin typeface="Arial" pitchFamily="34" charset="0"/>
                        <a:cs typeface="Arial" pitchFamily="34" charset="0"/>
                      </a:endParaRPr>
                    </a:p>
                  </a:txBody>
                  <a:tcPr/>
                </a:tc>
                <a:tc>
                  <a:txBody>
                    <a:bodyPr/>
                    <a:lstStyle/>
                    <a:p>
                      <a:pPr algn="ctr"/>
                      <a:r>
                        <a:rPr lang="mn-MN" sz="1600" b="1" dirty="0">
                          <a:latin typeface="Arial" pitchFamily="34" charset="0"/>
                          <a:cs typeface="Arial" pitchFamily="34" charset="0"/>
                        </a:rPr>
                        <a:t>36.4</a:t>
                      </a:r>
                      <a:r>
                        <a:rPr lang="en-US" sz="1600" b="1" dirty="0">
                          <a:latin typeface="Arial" pitchFamily="34" charset="0"/>
                          <a:cs typeface="Arial" pitchFamily="34" charset="0"/>
                        </a:rPr>
                        <a:t>%</a:t>
                      </a:r>
                    </a:p>
                  </a:txBody>
                  <a:tcPr/>
                </a:tc>
                <a:extLst>
                  <a:ext uri="{0D108BD9-81ED-4DB2-BD59-A6C34878D82A}">
                    <a16:rowId xmlns:a16="http://schemas.microsoft.com/office/drawing/2014/main" val="636870385"/>
                  </a:ext>
                </a:extLst>
              </a:tr>
              <a:tr h="879531">
                <a:tc>
                  <a:txBody>
                    <a:bodyPr/>
                    <a:lstStyle/>
                    <a:p>
                      <a:pPr algn="ctr"/>
                      <a:r>
                        <a:rPr lang="mn-MN" sz="1600" b="1" dirty="0">
                          <a:latin typeface="Arial" pitchFamily="34" charset="0"/>
                          <a:cs typeface="Arial" pitchFamily="34" charset="0"/>
                        </a:rPr>
                        <a:t>4</a:t>
                      </a:r>
                      <a:endParaRPr lang="en-US" sz="1600" b="1" dirty="0">
                        <a:latin typeface="Arial" pitchFamily="34" charset="0"/>
                        <a:cs typeface="Arial" pitchFamily="34" charset="0"/>
                      </a:endParaRPr>
                    </a:p>
                  </a:txBody>
                  <a:tcPr/>
                </a:tc>
                <a:tc>
                  <a:txBody>
                    <a:bodyPr/>
                    <a:lstStyle/>
                    <a:p>
                      <a:pPr algn="ctr"/>
                      <a:r>
                        <a:rPr lang="mn-MN" sz="1600" b="1" dirty="0">
                          <a:solidFill>
                            <a:schemeClr val="tx1"/>
                          </a:solidFill>
                          <a:latin typeface="Arial" pitchFamily="34" charset="0"/>
                          <a:cs typeface="Arial" pitchFamily="34" charset="0"/>
                        </a:rPr>
                        <a:t>Хөхний хавдрын үзлэг</a:t>
                      </a:r>
                      <a:endParaRPr lang="en-US" sz="1600" b="1" dirty="0">
                        <a:solidFill>
                          <a:schemeClr val="tx1"/>
                        </a:solidFill>
                        <a:latin typeface="Arial" pitchFamily="34" charset="0"/>
                        <a:cs typeface="Arial" pitchFamily="34" charset="0"/>
                      </a:endParaRPr>
                    </a:p>
                  </a:txBody>
                  <a:tcPr/>
                </a:tc>
                <a:tc>
                  <a:txBody>
                    <a:bodyPr/>
                    <a:lstStyle/>
                    <a:p>
                      <a:pPr algn="ctr"/>
                      <a:r>
                        <a:rPr lang="en-US" sz="1600" b="1" dirty="0">
                          <a:solidFill>
                            <a:schemeClr val="tx1"/>
                          </a:solidFill>
                          <a:latin typeface="Arial" pitchFamily="34" charset="0"/>
                          <a:cs typeface="Arial" pitchFamily="34" charset="0"/>
                        </a:rPr>
                        <a:t>92391</a:t>
                      </a:r>
                    </a:p>
                  </a:txBody>
                  <a:tcPr/>
                </a:tc>
                <a:tc>
                  <a:txBody>
                    <a:bodyPr/>
                    <a:lstStyle/>
                    <a:p>
                      <a:pPr algn="ctr"/>
                      <a:r>
                        <a:rPr lang="mn-MN" sz="1600" b="1" dirty="0">
                          <a:solidFill>
                            <a:schemeClr val="tx1"/>
                          </a:solidFill>
                          <a:latin typeface="Arial" pitchFamily="34" charset="0"/>
                          <a:cs typeface="Arial" pitchFamily="34" charset="0"/>
                        </a:rPr>
                        <a:t>64453</a:t>
                      </a:r>
                      <a:endParaRPr lang="en-US" sz="1600" b="1" dirty="0">
                        <a:solidFill>
                          <a:schemeClr val="tx1"/>
                        </a:solidFill>
                        <a:latin typeface="Arial" pitchFamily="34" charset="0"/>
                        <a:cs typeface="Arial" pitchFamily="34" charset="0"/>
                      </a:endParaRPr>
                    </a:p>
                  </a:txBody>
                  <a:tcPr/>
                </a:tc>
                <a:tc>
                  <a:txBody>
                    <a:bodyPr/>
                    <a:lstStyle/>
                    <a:p>
                      <a:pPr algn="ctr"/>
                      <a:r>
                        <a:rPr lang="mn-MN" sz="1600" b="1" dirty="0">
                          <a:solidFill>
                            <a:schemeClr val="tx1"/>
                          </a:solidFill>
                          <a:latin typeface="Arial" pitchFamily="34" charset="0"/>
                          <a:cs typeface="Arial" pitchFamily="34" charset="0"/>
                        </a:rPr>
                        <a:t>70</a:t>
                      </a:r>
                      <a:r>
                        <a:rPr lang="en-US" sz="1600" b="1" dirty="0">
                          <a:solidFill>
                            <a:schemeClr val="tx1"/>
                          </a:solidFill>
                          <a:latin typeface="Arial" pitchFamily="34" charset="0"/>
                          <a:cs typeface="Arial" pitchFamily="34" charset="0"/>
                        </a:rPr>
                        <a:t>%</a:t>
                      </a:r>
                    </a:p>
                  </a:txBody>
                  <a:tcPr/>
                </a:tc>
                <a:extLst>
                  <a:ext uri="{0D108BD9-81ED-4DB2-BD59-A6C34878D82A}">
                    <a16:rowId xmlns:a16="http://schemas.microsoft.com/office/drawing/2014/main" val="10003"/>
                  </a:ext>
                </a:extLst>
              </a:tr>
              <a:tr h="668443">
                <a:tc>
                  <a:txBody>
                    <a:bodyPr/>
                    <a:lstStyle/>
                    <a:p>
                      <a:pPr algn="ctr"/>
                      <a:r>
                        <a:rPr lang="mn-MN" sz="1600" b="1" dirty="0">
                          <a:latin typeface="Arial" pitchFamily="34" charset="0"/>
                          <a:cs typeface="Arial" pitchFamily="34" charset="0"/>
                        </a:rPr>
                        <a:t>5</a:t>
                      </a:r>
                      <a:endParaRPr lang="en-US" sz="1600" b="1" dirty="0">
                        <a:latin typeface="Arial" pitchFamily="34" charset="0"/>
                        <a:cs typeface="Arial" pitchFamily="34" charset="0"/>
                      </a:endParaRPr>
                    </a:p>
                  </a:txBody>
                  <a:tcPr/>
                </a:tc>
                <a:tc>
                  <a:txBody>
                    <a:bodyPr/>
                    <a:lstStyle/>
                    <a:p>
                      <a:pPr algn="ctr"/>
                      <a:r>
                        <a:rPr lang="mn-MN" sz="1600" b="1" dirty="0">
                          <a:solidFill>
                            <a:schemeClr val="tx1"/>
                          </a:solidFill>
                          <a:latin typeface="Arial" pitchFamily="34" charset="0"/>
                          <a:cs typeface="Arial" pitchFamily="34" charset="0"/>
                        </a:rPr>
                        <a:t>Умайн</a:t>
                      </a:r>
                      <a:r>
                        <a:rPr lang="mn-MN" sz="1600" b="1" baseline="0" dirty="0">
                          <a:solidFill>
                            <a:schemeClr val="tx1"/>
                          </a:solidFill>
                          <a:latin typeface="Arial" pitchFamily="34" charset="0"/>
                          <a:cs typeface="Arial" pitchFamily="34" charset="0"/>
                        </a:rPr>
                        <a:t> хүзүүний эрт илрүүлэг</a:t>
                      </a:r>
                      <a:endParaRPr lang="en-US" sz="1600" b="1" dirty="0">
                        <a:solidFill>
                          <a:schemeClr val="tx1"/>
                        </a:solidFill>
                        <a:latin typeface="Arial" pitchFamily="34" charset="0"/>
                        <a:cs typeface="Arial" pitchFamily="34" charset="0"/>
                      </a:endParaRPr>
                    </a:p>
                  </a:txBody>
                  <a:tcPr/>
                </a:tc>
                <a:tc>
                  <a:txBody>
                    <a:bodyPr/>
                    <a:lstStyle/>
                    <a:p>
                      <a:pPr algn="ctr"/>
                      <a:r>
                        <a:rPr lang="en-US" sz="1600" b="1" dirty="0">
                          <a:solidFill>
                            <a:schemeClr val="tx1"/>
                          </a:solidFill>
                          <a:latin typeface="Arial" pitchFamily="34" charset="0"/>
                          <a:cs typeface="Arial" pitchFamily="34" charset="0"/>
                        </a:rPr>
                        <a:t>3</a:t>
                      </a:r>
                      <a:r>
                        <a:rPr lang="mn-MN" sz="1600" b="1" dirty="0">
                          <a:solidFill>
                            <a:schemeClr val="tx1"/>
                          </a:solidFill>
                          <a:latin typeface="Arial" pitchFamily="34" charset="0"/>
                          <a:cs typeface="Arial" pitchFamily="34" charset="0"/>
                        </a:rPr>
                        <a:t>3023</a:t>
                      </a:r>
                      <a:endParaRPr lang="en-US" sz="1600" b="1" dirty="0">
                        <a:solidFill>
                          <a:schemeClr val="tx1"/>
                        </a:solidFill>
                        <a:latin typeface="Arial" pitchFamily="34" charset="0"/>
                        <a:cs typeface="Arial" pitchFamily="34" charset="0"/>
                      </a:endParaRPr>
                    </a:p>
                  </a:txBody>
                  <a:tcPr/>
                </a:tc>
                <a:tc>
                  <a:txBody>
                    <a:bodyPr/>
                    <a:lstStyle/>
                    <a:p>
                      <a:pPr algn="ctr"/>
                      <a:r>
                        <a:rPr lang="mn-MN" sz="1600" b="1" dirty="0">
                          <a:solidFill>
                            <a:schemeClr val="tx1"/>
                          </a:solidFill>
                          <a:latin typeface="Arial" pitchFamily="34" charset="0"/>
                          <a:cs typeface="Arial" pitchFamily="34" charset="0"/>
                        </a:rPr>
                        <a:t>8740</a:t>
                      </a:r>
                      <a:endParaRPr lang="en-US" sz="1600" b="1" dirty="0">
                        <a:solidFill>
                          <a:schemeClr val="tx1"/>
                        </a:solidFill>
                        <a:latin typeface="Arial" pitchFamily="34" charset="0"/>
                        <a:cs typeface="Arial" pitchFamily="34" charset="0"/>
                      </a:endParaRPr>
                    </a:p>
                  </a:txBody>
                  <a:tcPr/>
                </a:tc>
                <a:tc>
                  <a:txBody>
                    <a:bodyPr/>
                    <a:lstStyle/>
                    <a:p>
                      <a:pPr algn="ctr"/>
                      <a:r>
                        <a:rPr lang="mn-MN" sz="1600" b="1" dirty="0">
                          <a:solidFill>
                            <a:schemeClr val="tx1"/>
                          </a:solidFill>
                          <a:latin typeface="Arial" pitchFamily="34" charset="0"/>
                          <a:cs typeface="Arial" pitchFamily="34" charset="0"/>
                        </a:rPr>
                        <a:t>26</a:t>
                      </a:r>
                      <a:r>
                        <a:rPr lang="en-US" sz="1600" b="1" dirty="0">
                          <a:solidFill>
                            <a:schemeClr val="tx1"/>
                          </a:solidFill>
                          <a:latin typeface="Arial" pitchFamily="34" charset="0"/>
                          <a:cs typeface="Arial" pitchFamily="34" charset="0"/>
                        </a:rPr>
                        <a:t>%</a:t>
                      </a:r>
                    </a:p>
                  </a:txBody>
                  <a:tcPr/>
                </a:tc>
                <a:extLst>
                  <a:ext uri="{0D108BD9-81ED-4DB2-BD59-A6C34878D82A}">
                    <a16:rowId xmlns:a16="http://schemas.microsoft.com/office/drawing/2014/main" val="10004"/>
                  </a:ext>
                </a:extLst>
              </a:tr>
            </a:tbl>
          </a:graphicData>
        </a:graphic>
      </p:graphicFrame>
      <p:pic>
        <p:nvPicPr>
          <p:cNvPr id="3" name="Picture 2" descr="C:\Users\user\Downloads\bzd logo suuld.png">
            <a:extLst>
              <a:ext uri="{FF2B5EF4-FFF2-40B4-BE49-F238E27FC236}">
                <a16:creationId xmlns:a16="http://schemas.microsoft.com/office/drawing/2014/main" id="{F99883B0-B718-1378-D098-99F2C5C9D681}"/>
              </a:ext>
            </a:extLst>
          </p:cNvPr>
          <p:cNvPicPr>
            <a:picLocks noChangeAspect="1" noChangeArrowheads="1"/>
          </p:cNvPicPr>
          <p:nvPr/>
        </p:nvPicPr>
        <p:blipFill>
          <a:blip r:embed="rId2" cstate="print"/>
          <a:srcRect/>
          <a:stretch>
            <a:fillRect/>
          </a:stretch>
        </p:blipFill>
        <p:spPr bwMode="auto">
          <a:xfrm>
            <a:off x="685800" y="36945"/>
            <a:ext cx="990600" cy="85852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42875"/>
            <a:ext cx="8229600" cy="762000"/>
          </a:xfrm>
        </p:spPr>
        <p:txBody>
          <a:bodyPr>
            <a:normAutofit/>
          </a:bodyPr>
          <a:lstStyle/>
          <a:p>
            <a:r>
              <a:rPr lang="mn-MN" sz="1600" b="1" dirty="0">
                <a:solidFill>
                  <a:srgbClr val="0000FF"/>
                </a:solidFill>
                <a:latin typeface="Arial" pitchFamily="34" charset="0"/>
                <a:cs typeface="Arial" pitchFamily="34" charset="0"/>
              </a:rPr>
              <a:t>Тав хүртэлх насны хүүхдийн эндэгдэл, шалтгаанаар </a:t>
            </a:r>
            <a:r>
              <a:rPr lang="en-US" sz="1600" b="1" dirty="0">
                <a:solidFill>
                  <a:srgbClr val="0000FF"/>
                </a:solidFill>
                <a:latin typeface="Arial" pitchFamily="34" charset="0"/>
                <a:cs typeface="Arial" pitchFamily="34" charset="0"/>
              </a:rPr>
              <a:t>:</a:t>
            </a:r>
          </a:p>
        </p:txBody>
      </p:sp>
      <p:graphicFrame>
        <p:nvGraphicFramePr>
          <p:cNvPr id="6" name="Content Placeholder 5">
            <a:extLst>
              <a:ext uri="{FF2B5EF4-FFF2-40B4-BE49-F238E27FC236}">
                <a16:creationId xmlns:a16="http://schemas.microsoft.com/office/drawing/2014/main" id="{344A11E4-1061-ADA7-8C14-9E8755809ED6}"/>
              </a:ext>
            </a:extLst>
          </p:cNvPr>
          <p:cNvGraphicFramePr>
            <a:graphicFrameLocks noGrp="1"/>
          </p:cNvGraphicFramePr>
          <p:nvPr>
            <p:ph idx="1"/>
            <p:extLst>
              <p:ext uri="{D42A27DB-BD31-4B8C-83A1-F6EECF244321}">
                <p14:modId xmlns:p14="http://schemas.microsoft.com/office/powerpoint/2010/main" val="135612247"/>
              </p:ext>
            </p:extLst>
          </p:nvPr>
        </p:nvGraphicFramePr>
        <p:xfrm>
          <a:off x="489857" y="1066800"/>
          <a:ext cx="8229600" cy="5562597"/>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368904480"/>
                    </a:ext>
                  </a:extLst>
                </a:gridCol>
                <a:gridCol w="1371600">
                  <a:extLst>
                    <a:ext uri="{9D8B030D-6E8A-4147-A177-3AD203B41FA5}">
                      <a16:colId xmlns:a16="http://schemas.microsoft.com/office/drawing/2014/main" val="1822215531"/>
                    </a:ext>
                  </a:extLst>
                </a:gridCol>
                <a:gridCol w="1371600">
                  <a:extLst>
                    <a:ext uri="{9D8B030D-6E8A-4147-A177-3AD203B41FA5}">
                      <a16:colId xmlns:a16="http://schemas.microsoft.com/office/drawing/2014/main" val="2089962250"/>
                    </a:ext>
                  </a:extLst>
                </a:gridCol>
                <a:gridCol w="1371600">
                  <a:extLst>
                    <a:ext uri="{9D8B030D-6E8A-4147-A177-3AD203B41FA5}">
                      <a16:colId xmlns:a16="http://schemas.microsoft.com/office/drawing/2014/main" val="3250463830"/>
                    </a:ext>
                  </a:extLst>
                </a:gridCol>
                <a:gridCol w="1371600">
                  <a:extLst>
                    <a:ext uri="{9D8B030D-6E8A-4147-A177-3AD203B41FA5}">
                      <a16:colId xmlns:a16="http://schemas.microsoft.com/office/drawing/2014/main" val="872105707"/>
                    </a:ext>
                  </a:extLst>
                </a:gridCol>
              </a:tblGrid>
              <a:tr h="661970">
                <a:tc rowSpan="2">
                  <a:txBody>
                    <a:bodyPr/>
                    <a:lstStyle/>
                    <a:p>
                      <a:pPr algn="ctr"/>
                      <a:endParaRPr lang="mn-MN" sz="1200" dirty="0">
                        <a:latin typeface="Arial" panose="020B0604020202020204" pitchFamily="34" charset="0"/>
                        <a:cs typeface="Arial" panose="020B0604020202020204" pitchFamily="34" charset="0"/>
                      </a:endParaRPr>
                    </a:p>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Шалтгаан</a:t>
                      </a:r>
                      <a:endParaRPr lang="en-US" sz="1200" dirty="0">
                        <a:latin typeface="Arial" panose="020B0604020202020204" pitchFamily="34" charset="0"/>
                        <a:cs typeface="Arial" panose="020B0604020202020204" pitchFamily="34" charset="0"/>
                      </a:endParaRPr>
                    </a:p>
                  </a:txBody>
                  <a:tcPr/>
                </a:tc>
                <a:tc gridSpan="2">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Нялхсын эндэгдэл</a:t>
                      </a:r>
                      <a:endParaRPr lang="en-US" sz="1200" dirty="0">
                        <a:latin typeface="Arial" panose="020B0604020202020204" pitchFamily="34" charset="0"/>
                        <a:cs typeface="Arial" panose="020B0604020202020204" pitchFamily="34" charset="0"/>
                      </a:endParaRPr>
                    </a:p>
                  </a:txBody>
                  <a:tcPr/>
                </a:tc>
                <a:tc hMerge="1">
                  <a:txBody>
                    <a:bodyPr/>
                    <a:lstStyle/>
                    <a:p>
                      <a:endParaRPr lang="en-US" dirty="0"/>
                    </a:p>
                  </a:txBody>
                  <a:tcPr/>
                </a:tc>
                <a:tc gridSpan="2">
                  <a:txBody>
                    <a:bodyPr/>
                    <a:lstStyle/>
                    <a:p>
                      <a:pPr algn="ctr"/>
                      <a:r>
                        <a:rPr lang="mn-MN" sz="1200" dirty="0">
                          <a:latin typeface="Arial" panose="020B0604020202020204" pitchFamily="34" charset="0"/>
                          <a:cs typeface="Arial" panose="020B0604020202020204" pitchFamily="34" charset="0"/>
                        </a:rPr>
                        <a:t>Нэгээс Тав хүртэлх насны хүүхдийн эндэгдэл</a:t>
                      </a:r>
                      <a:endParaRPr lang="en-US" sz="1200" dirty="0">
                        <a:latin typeface="Arial" panose="020B0604020202020204" pitchFamily="34" charset="0"/>
                        <a:cs typeface="Arial" panose="020B0604020202020204" pitchFamily="34" charset="0"/>
                      </a:endParaRPr>
                    </a:p>
                  </a:txBody>
                  <a:tcPr/>
                </a:tc>
                <a:tc hMerge="1">
                  <a:txBody>
                    <a:bodyPr/>
                    <a:lstStyle/>
                    <a:p>
                      <a:endParaRPr lang="en-US" dirty="0"/>
                    </a:p>
                  </a:txBody>
                  <a:tcPr/>
                </a:tc>
                <a:extLst>
                  <a:ext uri="{0D108BD9-81ED-4DB2-BD59-A6C34878D82A}">
                    <a16:rowId xmlns:a16="http://schemas.microsoft.com/office/drawing/2014/main" val="3958938520"/>
                  </a:ext>
                </a:extLst>
              </a:tr>
              <a:tr h="383522">
                <a:tc vMerge="1">
                  <a:txBody>
                    <a:bodyPr/>
                    <a:lstStyle/>
                    <a:p>
                      <a:endParaRPr lang="en-US"/>
                    </a:p>
                  </a:txBody>
                  <a:tcPr/>
                </a:tc>
                <a:tc>
                  <a:txBody>
                    <a:bodyPr/>
                    <a:lstStyle/>
                    <a:p>
                      <a:pPr algn="ctr"/>
                      <a:r>
                        <a:rPr lang="mn-MN" sz="1200" dirty="0">
                          <a:latin typeface="Arial" panose="020B0604020202020204" pitchFamily="34" charset="0"/>
                          <a:cs typeface="Arial" panose="020B0604020202020204" pitchFamily="34" charset="0"/>
                        </a:rPr>
                        <a:t>Бодит тоо</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Хувь</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Бодит тоо</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Хувь</a:t>
                      </a:r>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03168670"/>
                  </a:ext>
                </a:extLst>
              </a:tr>
              <a:tr h="383522">
                <a:tc>
                  <a:txBody>
                    <a:bodyPr/>
                    <a:lstStyle/>
                    <a:p>
                      <a:r>
                        <a:rPr lang="mn-MN" sz="1200" dirty="0">
                          <a:latin typeface="Arial" panose="020B0604020202020204" pitchFamily="34" charset="0"/>
                          <a:cs typeface="Arial" panose="020B0604020202020204" pitchFamily="34" charset="0"/>
                        </a:rPr>
                        <a:t>Перинаталь үеийн эмгэг</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27</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62.7</a:t>
                      </a:r>
                      <a:r>
                        <a:rPr lang="en-US" sz="1200" dirty="0">
                          <a:latin typeface="Arial" panose="020B0604020202020204" pitchFamily="34" charset="0"/>
                          <a:cs typeface="Arial" panose="020B0604020202020204" pitchFamily="34" charset="0"/>
                        </a:rPr>
                        <a:t>%</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36930712"/>
                  </a:ext>
                </a:extLst>
              </a:tr>
              <a:tr h="383522">
                <a:tc>
                  <a:txBody>
                    <a:bodyPr/>
                    <a:lstStyle/>
                    <a:p>
                      <a:r>
                        <a:rPr lang="mn-MN" sz="1200" dirty="0">
                          <a:latin typeface="Arial" panose="020B0604020202020204" pitchFamily="34" charset="0"/>
                          <a:cs typeface="Arial" panose="020B0604020202020204" pitchFamily="34" charset="0"/>
                        </a:rPr>
                        <a:t>Гажиг хөгжил</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5</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11.6</a:t>
                      </a:r>
                      <a:r>
                        <a:rPr lang="en-US" sz="1200" dirty="0">
                          <a:latin typeface="Arial" panose="020B0604020202020204" pitchFamily="34" charset="0"/>
                          <a:cs typeface="Arial" panose="020B0604020202020204" pitchFamily="34" charset="0"/>
                        </a:rPr>
                        <a:t>%</a:t>
                      </a:r>
                    </a:p>
                  </a:txBody>
                  <a:tcPr/>
                </a:tc>
                <a:tc>
                  <a:txBody>
                    <a:bodyPr/>
                    <a:lstStyle/>
                    <a:p>
                      <a:pPr algn="ctr"/>
                      <a:r>
                        <a:rPr lang="en-US" sz="1200" dirty="0">
                          <a:latin typeface="Arial" panose="020B0604020202020204" pitchFamily="34" charset="0"/>
                          <a:cs typeface="Arial" panose="020B0604020202020204" pitchFamily="34" charset="0"/>
                        </a:rPr>
                        <a:t>5</a:t>
                      </a:r>
                    </a:p>
                  </a:txBody>
                  <a:tcPr/>
                </a:tc>
                <a:tc>
                  <a:txBody>
                    <a:bodyPr/>
                    <a:lstStyle/>
                    <a:p>
                      <a:pPr algn="ctr"/>
                      <a:r>
                        <a:rPr lang="en-US" sz="1200" dirty="0">
                          <a:latin typeface="Arial" panose="020B0604020202020204" pitchFamily="34" charset="0"/>
                          <a:cs typeface="Arial" panose="020B0604020202020204" pitchFamily="34" charset="0"/>
                        </a:rPr>
                        <a:t>25.0%</a:t>
                      </a:r>
                    </a:p>
                  </a:txBody>
                  <a:tcPr/>
                </a:tc>
                <a:extLst>
                  <a:ext uri="{0D108BD9-81ED-4DB2-BD59-A6C34878D82A}">
                    <a16:rowId xmlns:a16="http://schemas.microsoft.com/office/drawing/2014/main" val="2499791834"/>
                  </a:ext>
                </a:extLst>
              </a:tr>
              <a:tr h="434679">
                <a:tc>
                  <a:txBody>
                    <a:bodyPr/>
                    <a:lstStyle/>
                    <a:p>
                      <a:r>
                        <a:rPr lang="mn-MN" sz="1200" dirty="0">
                          <a:latin typeface="Arial" panose="020B0604020202020204" pitchFamily="34" charset="0"/>
                          <a:cs typeface="Arial" panose="020B0604020202020204" pitchFamily="34" charset="0"/>
                        </a:rPr>
                        <a:t>Амьсгалын тогтолцооны өвчин</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6</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13.9</a:t>
                      </a:r>
                      <a:r>
                        <a:rPr lang="en-US" sz="1200" dirty="0">
                          <a:latin typeface="Arial" panose="020B0604020202020204" pitchFamily="34" charset="0"/>
                          <a:cs typeface="Arial" panose="020B0604020202020204" pitchFamily="34" charset="0"/>
                        </a:rPr>
                        <a:t>%</a:t>
                      </a:r>
                    </a:p>
                  </a:txBody>
                  <a:tcPr/>
                </a:tc>
                <a:tc>
                  <a:txBody>
                    <a:bodyPr/>
                    <a:lstStyle/>
                    <a:p>
                      <a:pPr algn="ctr"/>
                      <a:r>
                        <a:rPr lang="en-US" sz="1200" dirty="0">
                          <a:latin typeface="Arial" panose="020B0604020202020204" pitchFamily="34" charset="0"/>
                          <a:cs typeface="Arial" panose="020B0604020202020204" pitchFamily="34" charset="0"/>
                        </a:rPr>
                        <a:t>5</a:t>
                      </a:r>
                    </a:p>
                  </a:txBody>
                  <a:tcPr/>
                </a:tc>
                <a:tc>
                  <a:txBody>
                    <a:bodyPr/>
                    <a:lstStyle/>
                    <a:p>
                      <a:pPr algn="ctr"/>
                      <a:r>
                        <a:rPr lang="en-US" sz="1200" dirty="0">
                          <a:latin typeface="Arial" panose="020B0604020202020204" pitchFamily="34" charset="0"/>
                          <a:cs typeface="Arial" panose="020B0604020202020204" pitchFamily="34" charset="0"/>
                        </a:rPr>
                        <a:t>25.0%</a:t>
                      </a:r>
                    </a:p>
                  </a:txBody>
                  <a:tcPr/>
                </a:tc>
                <a:extLst>
                  <a:ext uri="{0D108BD9-81ED-4DB2-BD59-A6C34878D82A}">
                    <a16:rowId xmlns:a16="http://schemas.microsoft.com/office/drawing/2014/main" val="1666447344"/>
                  </a:ext>
                </a:extLst>
              </a:tr>
              <a:tr h="383522">
                <a:tc>
                  <a:txBody>
                    <a:bodyPr/>
                    <a:lstStyle/>
                    <a:p>
                      <a:r>
                        <a:rPr lang="mn-MN" sz="1200" dirty="0">
                          <a:latin typeface="Arial" panose="020B0604020202020204" pitchFamily="34" charset="0"/>
                          <a:cs typeface="Arial" panose="020B0604020202020204" pitchFamily="34" charset="0"/>
                        </a:rPr>
                        <a:t>Гадны шалтгаан</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mn-MN" sz="1200" dirty="0">
                          <a:latin typeface="Arial" panose="020B0604020202020204" pitchFamily="34" charset="0"/>
                          <a:cs typeface="Arial" panose="020B0604020202020204" pitchFamily="34" charset="0"/>
                        </a:rPr>
                        <a:t>5</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20.0%</a:t>
                      </a:r>
                    </a:p>
                  </a:txBody>
                  <a:tcPr/>
                </a:tc>
                <a:extLst>
                  <a:ext uri="{0D108BD9-81ED-4DB2-BD59-A6C34878D82A}">
                    <a16:rowId xmlns:a16="http://schemas.microsoft.com/office/drawing/2014/main" val="2489388594"/>
                  </a:ext>
                </a:extLst>
              </a:tr>
              <a:tr h="383522">
                <a:tc>
                  <a:txBody>
                    <a:bodyPr/>
                    <a:lstStyle/>
                    <a:p>
                      <a:r>
                        <a:rPr lang="mn-MN" sz="1200" dirty="0">
                          <a:latin typeface="Arial" panose="020B0604020202020204" pitchFamily="34" charset="0"/>
                          <a:cs typeface="Arial" panose="020B0604020202020204" pitchFamily="34" charset="0"/>
                        </a:rPr>
                        <a:t>Халдварт өвчин</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3252467596"/>
                  </a:ext>
                </a:extLst>
              </a:tr>
              <a:tr h="597337">
                <a:tc>
                  <a:txBody>
                    <a:bodyPr/>
                    <a:lstStyle/>
                    <a:p>
                      <a:r>
                        <a:rPr lang="mn-MN" sz="1200" dirty="0">
                          <a:latin typeface="Arial" panose="020B0604020202020204" pitchFamily="34" charset="0"/>
                          <a:cs typeface="Arial" panose="020B0604020202020204" pitchFamily="34" charset="0"/>
                        </a:rPr>
                        <a:t>Хоол боловчруулах тогтолцооны өвчин</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32446834"/>
                  </a:ext>
                </a:extLst>
              </a:tr>
              <a:tr h="416913">
                <a:tc>
                  <a:txBody>
                    <a:bodyPr/>
                    <a:lstStyle/>
                    <a:p>
                      <a:r>
                        <a:rPr lang="mn-MN" sz="1200" dirty="0">
                          <a:latin typeface="Arial" panose="020B0604020202020204" pitchFamily="34" charset="0"/>
                          <a:cs typeface="Arial" panose="020B0604020202020204" pitchFamily="34" charset="0"/>
                        </a:rPr>
                        <a:t>Мэдрэлийн тогтолцооны өвчин</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1</a:t>
                      </a:r>
                    </a:p>
                  </a:txBody>
                  <a:tcPr/>
                </a:tc>
                <a:tc>
                  <a:txBody>
                    <a:bodyPr/>
                    <a:lstStyle/>
                    <a:p>
                      <a:pPr algn="ctr"/>
                      <a:r>
                        <a:rPr lang="en-US" sz="1200" dirty="0">
                          <a:latin typeface="Arial" panose="020B0604020202020204" pitchFamily="34" charset="0"/>
                          <a:cs typeface="Arial" panose="020B0604020202020204" pitchFamily="34" charset="0"/>
                        </a:rPr>
                        <a:t>2.</a:t>
                      </a:r>
                      <a:r>
                        <a:rPr lang="mn-MN" sz="1200"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a:t>
                      </a:r>
                    </a:p>
                  </a:txBody>
                  <a:tcPr/>
                </a:tc>
                <a:tc>
                  <a:txBody>
                    <a:bodyPr/>
                    <a:lstStyle/>
                    <a:p>
                      <a:pPr algn="ctr"/>
                      <a:r>
                        <a:rPr lang="en-US" sz="1200" dirty="0">
                          <a:latin typeface="Arial" panose="020B0604020202020204" pitchFamily="34" charset="0"/>
                          <a:cs typeface="Arial" panose="020B0604020202020204" pitchFamily="34" charset="0"/>
                        </a:rPr>
                        <a:t>2</a:t>
                      </a:r>
                    </a:p>
                  </a:txBody>
                  <a:tcPr/>
                </a:tc>
                <a:tc>
                  <a:txBody>
                    <a:bodyPr/>
                    <a:lstStyle/>
                    <a:p>
                      <a:pPr algn="ctr"/>
                      <a:r>
                        <a:rPr lang="en-US" sz="1200" dirty="0">
                          <a:latin typeface="Arial" panose="020B0604020202020204" pitchFamily="34" charset="0"/>
                          <a:cs typeface="Arial" panose="020B0604020202020204" pitchFamily="34" charset="0"/>
                        </a:rPr>
                        <a:t>10.0%</a:t>
                      </a:r>
                    </a:p>
                  </a:txBody>
                  <a:tcPr/>
                </a:tc>
                <a:extLst>
                  <a:ext uri="{0D108BD9-81ED-4DB2-BD59-A6C34878D82A}">
                    <a16:rowId xmlns:a16="http://schemas.microsoft.com/office/drawing/2014/main" val="2612468587"/>
                  </a:ext>
                </a:extLst>
              </a:tr>
              <a:tr h="383522">
                <a:tc>
                  <a:txBody>
                    <a:bodyPr/>
                    <a:lstStyle/>
                    <a:p>
                      <a:r>
                        <a:rPr lang="mn-MN" sz="1200" dirty="0">
                          <a:latin typeface="Arial" panose="020B0604020202020204" pitchFamily="34" charset="0"/>
                          <a:cs typeface="Arial" panose="020B0604020202020204" pitchFamily="34" charset="0"/>
                        </a:rPr>
                        <a:t>Хавдар</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1</a:t>
                      </a:r>
                    </a:p>
                  </a:txBody>
                  <a:tcPr/>
                </a:tc>
                <a:tc>
                  <a:txBody>
                    <a:bodyPr/>
                    <a:lstStyle/>
                    <a:p>
                      <a:pPr algn="ctr"/>
                      <a:r>
                        <a:rPr lang="en-US" sz="1200" dirty="0">
                          <a:latin typeface="Arial" panose="020B0604020202020204" pitchFamily="34" charset="0"/>
                          <a:cs typeface="Arial" panose="020B0604020202020204" pitchFamily="34" charset="0"/>
                        </a:rPr>
                        <a:t>2.</a:t>
                      </a:r>
                      <a:r>
                        <a:rPr lang="mn-MN" sz="1200"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a:t>
                      </a:r>
                    </a:p>
                  </a:txBody>
                  <a:tcPr/>
                </a:tc>
                <a:tc>
                  <a:txBody>
                    <a:bodyPr/>
                    <a:lstStyle/>
                    <a:p>
                      <a:pPr algn="ctr"/>
                      <a:r>
                        <a:rPr lang="en-US" sz="1200" dirty="0">
                          <a:latin typeface="Arial" panose="020B0604020202020204" pitchFamily="34" charset="0"/>
                          <a:cs typeface="Arial" panose="020B0604020202020204" pitchFamily="34" charset="0"/>
                        </a:rPr>
                        <a:t>1</a:t>
                      </a:r>
                    </a:p>
                  </a:txBody>
                  <a:tcPr/>
                </a:tc>
                <a:tc>
                  <a:txBody>
                    <a:bodyPr/>
                    <a:lstStyle/>
                    <a:p>
                      <a:pPr algn="ctr"/>
                      <a:r>
                        <a:rPr lang="en-US" sz="1200" dirty="0">
                          <a:latin typeface="Arial" panose="020B0604020202020204" pitchFamily="34" charset="0"/>
                          <a:cs typeface="Arial" panose="020B0604020202020204" pitchFamily="34" charset="0"/>
                        </a:rPr>
                        <a:t>5.0%</a:t>
                      </a:r>
                    </a:p>
                  </a:txBody>
                  <a:tcPr/>
                </a:tc>
                <a:extLst>
                  <a:ext uri="{0D108BD9-81ED-4DB2-BD59-A6C34878D82A}">
                    <a16:rowId xmlns:a16="http://schemas.microsoft.com/office/drawing/2014/main" val="558082376"/>
                  </a:ext>
                </a:extLst>
              </a:tr>
              <a:tr h="383522">
                <a:tc>
                  <a:txBody>
                    <a:bodyPr/>
                    <a:lstStyle/>
                    <a:p>
                      <a:r>
                        <a:rPr lang="mn-MN" sz="1200" dirty="0">
                          <a:latin typeface="Arial" panose="020B0604020202020204" pitchFamily="34" charset="0"/>
                          <a:cs typeface="Arial" panose="020B0604020202020204" pitchFamily="34" charset="0"/>
                        </a:rPr>
                        <a:t>Ковид-19 шалтгаант</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tc>
                  <a:txBody>
                    <a:bodyPr/>
                    <a:lstStyle/>
                    <a:p>
                      <a:pPr algn="ctr"/>
                      <a:r>
                        <a:rPr lang="en-US" sz="12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663589712"/>
                  </a:ext>
                </a:extLst>
              </a:tr>
              <a:tr h="383522">
                <a:tc>
                  <a:txBody>
                    <a:bodyPr/>
                    <a:lstStyle/>
                    <a:p>
                      <a:r>
                        <a:rPr lang="mn-MN" sz="1200" dirty="0">
                          <a:latin typeface="Arial" panose="020B0604020202020204" pitchFamily="34" charset="0"/>
                          <a:cs typeface="Arial" panose="020B0604020202020204" pitchFamily="34" charset="0"/>
                        </a:rPr>
                        <a:t> Бусад</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3</a:t>
                      </a:r>
                    </a:p>
                  </a:txBody>
                  <a:tcPr/>
                </a:tc>
                <a:tc>
                  <a:txBody>
                    <a:bodyPr/>
                    <a:lstStyle/>
                    <a:p>
                      <a:pPr algn="ctr"/>
                      <a:r>
                        <a:rPr lang="mn-MN" sz="1200" dirty="0">
                          <a:latin typeface="Arial" panose="020B0604020202020204" pitchFamily="34" charset="0"/>
                          <a:cs typeface="Arial" panose="020B0604020202020204" pitchFamily="34" charset="0"/>
                        </a:rPr>
                        <a:t>6.9</a:t>
                      </a:r>
                      <a:r>
                        <a:rPr lang="en-US" sz="1200" dirty="0">
                          <a:latin typeface="Arial" panose="020B0604020202020204" pitchFamily="34" charset="0"/>
                          <a:cs typeface="Arial" panose="020B0604020202020204" pitchFamily="34" charset="0"/>
                        </a:rPr>
                        <a:t>%</a:t>
                      </a:r>
                    </a:p>
                  </a:txBody>
                  <a:tcPr/>
                </a:tc>
                <a:tc>
                  <a:txBody>
                    <a:bodyPr/>
                    <a:lstStyle/>
                    <a:p>
                      <a:pPr algn="ctr"/>
                      <a:r>
                        <a:rPr lang="mn-MN" sz="12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15.0%</a:t>
                      </a:r>
                    </a:p>
                  </a:txBody>
                  <a:tcPr/>
                </a:tc>
                <a:extLst>
                  <a:ext uri="{0D108BD9-81ED-4DB2-BD59-A6C34878D82A}">
                    <a16:rowId xmlns:a16="http://schemas.microsoft.com/office/drawing/2014/main" val="2519009175"/>
                  </a:ext>
                </a:extLst>
              </a:tr>
              <a:tr h="383522">
                <a:tc>
                  <a:txBody>
                    <a:bodyPr/>
                    <a:lstStyle/>
                    <a:p>
                      <a:r>
                        <a:rPr lang="mn-MN" sz="1200" dirty="0">
                          <a:latin typeface="Arial" panose="020B0604020202020204" pitchFamily="34" charset="0"/>
                          <a:cs typeface="Arial" panose="020B0604020202020204" pitchFamily="34" charset="0"/>
                        </a:rPr>
                        <a:t>Нийт</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43</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100.0</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20</a:t>
                      </a:r>
                    </a:p>
                  </a:txBody>
                  <a:tcPr/>
                </a:tc>
                <a:tc>
                  <a:txBody>
                    <a:bodyPr/>
                    <a:lstStyle/>
                    <a:p>
                      <a:pPr algn="ctr"/>
                      <a:r>
                        <a:rPr lang="mn-MN" sz="1200" dirty="0">
                          <a:latin typeface="Arial" panose="020B0604020202020204" pitchFamily="34" charset="0"/>
                          <a:cs typeface="Arial" panose="020B0604020202020204" pitchFamily="34" charset="0"/>
                        </a:rPr>
                        <a:t>100.0</a:t>
                      </a:r>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73755304"/>
                  </a:ext>
                </a:extLst>
              </a:tr>
            </a:tbl>
          </a:graphicData>
        </a:graphic>
      </p:graphicFrame>
      <p:pic>
        <p:nvPicPr>
          <p:cNvPr id="7" name="Picture 2" descr="C:\Users\user\Downloads\bzd logo suuld.png">
            <a:extLst>
              <a:ext uri="{FF2B5EF4-FFF2-40B4-BE49-F238E27FC236}">
                <a16:creationId xmlns:a16="http://schemas.microsoft.com/office/drawing/2014/main" id="{638DBD36-D719-2526-2445-540072501725}"/>
              </a:ext>
            </a:extLst>
          </p:cNvPr>
          <p:cNvPicPr>
            <a:picLocks noChangeAspect="1" noChangeArrowheads="1"/>
          </p:cNvPicPr>
          <p:nvPr/>
        </p:nvPicPr>
        <p:blipFill>
          <a:blip r:embed="rId2" cstate="print"/>
          <a:srcRect/>
          <a:stretch>
            <a:fillRect/>
          </a:stretch>
        </p:blipFill>
        <p:spPr bwMode="auto">
          <a:xfrm>
            <a:off x="1066800" y="71437"/>
            <a:ext cx="1066800" cy="9048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6271"/>
            <a:ext cx="6934200" cy="1143000"/>
          </a:xfrm>
        </p:spPr>
        <p:txBody>
          <a:bodyPr>
            <a:normAutofit/>
          </a:bodyPr>
          <a:lstStyle/>
          <a:p>
            <a:r>
              <a:rPr lang="mn-MN" sz="1400" b="1" dirty="0">
                <a:solidFill>
                  <a:srgbClr val="0000FF"/>
                </a:solidFill>
                <a:latin typeface="Arial" pitchFamily="34" charset="0"/>
                <a:cs typeface="Arial" pitchFamily="34" charset="0"/>
              </a:rPr>
              <a:t>Халдварт өвчин, 10000 хүн амд, Дүүргээр 2023-2024 оны эхний </a:t>
            </a:r>
            <a:r>
              <a:rPr lang="en-US" sz="1400" b="1" dirty="0">
                <a:solidFill>
                  <a:srgbClr val="0000FF"/>
                </a:solidFill>
                <a:latin typeface="Arial" pitchFamily="34" charset="0"/>
                <a:cs typeface="Arial" pitchFamily="34" charset="0"/>
              </a:rPr>
              <a:t>10 </a:t>
            </a:r>
            <a:r>
              <a:rPr lang="mn-MN" sz="1400" b="1" dirty="0">
                <a:solidFill>
                  <a:srgbClr val="0000FF"/>
                </a:solidFill>
                <a:latin typeface="Arial" pitchFamily="34" charset="0"/>
                <a:cs typeface="Arial" pitchFamily="34" charset="0"/>
              </a:rPr>
              <a:t>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760875767"/>
              </p:ext>
            </p:extLst>
          </p:nvPr>
        </p:nvGraphicFramePr>
        <p:xfrm>
          <a:off x="457200" y="1219199"/>
          <a:ext cx="8382000" cy="5320291"/>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EE32E305-E334-D936-C6F1-09C2675CABEE}"/>
              </a:ext>
            </a:extLst>
          </p:cNvPr>
          <p:cNvPicPr>
            <a:picLocks noChangeAspect="1" noChangeArrowheads="1"/>
          </p:cNvPicPr>
          <p:nvPr/>
        </p:nvPicPr>
        <p:blipFill>
          <a:blip r:embed="rId3" cstate="print"/>
          <a:srcRect/>
          <a:stretch>
            <a:fillRect/>
          </a:stretch>
        </p:blipFill>
        <p:spPr bwMode="auto">
          <a:xfrm>
            <a:off x="762000" y="247391"/>
            <a:ext cx="1143000" cy="900689"/>
          </a:xfrm>
          <a:prstGeom prst="rect">
            <a:avLst/>
          </a:prstGeom>
          <a:noFill/>
        </p:spPr>
      </p:pic>
    </p:spTree>
    <p:extLst>
      <p:ext uri="{BB962C8B-B14F-4D97-AF65-F5344CB8AC3E}">
        <p14:creationId xmlns:p14="http://schemas.microsoft.com/office/powerpoint/2010/main" val="3865047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72185"/>
            <a:ext cx="6477000" cy="563562"/>
          </a:xfrm>
        </p:spPr>
        <p:txBody>
          <a:bodyPr>
            <a:normAutofit/>
          </a:bodyPr>
          <a:lstStyle/>
          <a:p>
            <a:r>
              <a:rPr lang="mn-MN" sz="1400" b="1" dirty="0">
                <a:solidFill>
                  <a:srgbClr val="0000FF"/>
                </a:solidFill>
                <a:latin typeface="Arial" pitchFamily="34" charset="0"/>
                <a:cs typeface="Arial" pitchFamily="34" charset="0"/>
              </a:rPr>
              <a:t>НИЙТ ХАЛДВАР ӨВЧНИЙГ ЗАДАЛБАЛ:</a:t>
            </a:r>
            <a:endParaRPr lang="en-US" sz="1400" b="1" dirty="0">
              <a:solidFill>
                <a:srgbClr val="0000FF"/>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6119787"/>
              </p:ext>
            </p:extLst>
          </p:nvPr>
        </p:nvGraphicFramePr>
        <p:xfrm>
          <a:off x="457200" y="838200"/>
          <a:ext cx="8458200" cy="5745162"/>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AE0F2436-9C7A-AFF1-12A9-FF4B362B5003}"/>
              </a:ext>
            </a:extLst>
          </p:cNvPr>
          <p:cNvPicPr>
            <a:picLocks noChangeAspect="1" noChangeArrowheads="1"/>
          </p:cNvPicPr>
          <p:nvPr/>
        </p:nvPicPr>
        <p:blipFill>
          <a:blip r:embed="rId3" cstate="print"/>
          <a:srcRect/>
          <a:stretch>
            <a:fillRect/>
          </a:stretch>
        </p:blipFill>
        <p:spPr bwMode="auto">
          <a:xfrm>
            <a:off x="1524000" y="111139"/>
            <a:ext cx="990600" cy="858520"/>
          </a:xfrm>
          <a:prstGeom prst="rect">
            <a:avLst/>
          </a:prstGeom>
          <a:noFill/>
        </p:spPr>
      </p:pic>
    </p:spTree>
    <p:extLst>
      <p:ext uri="{BB962C8B-B14F-4D97-AF65-F5344CB8AC3E}">
        <p14:creationId xmlns:p14="http://schemas.microsoft.com/office/powerpoint/2010/main" val="201690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934200" cy="563562"/>
          </a:xfrm>
        </p:spPr>
        <p:txBody>
          <a:bodyPr>
            <a:normAutofit/>
          </a:bodyPr>
          <a:lstStyle/>
          <a:p>
            <a:r>
              <a:rPr lang="mn-MN" sz="1400" b="1" dirty="0">
                <a:solidFill>
                  <a:srgbClr val="0000FF"/>
                </a:solidFill>
                <a:latin typeface="Arial" pitchFamily="34" charset="0"/>
                <a:cs typeface="Arial" pitchFamily="34" charset="0"/>
              </a:rPr>
              <a:t>Халдварт өвчин төрлөөр, 10000 хүн амд, 2023-2024 оны эхний </a:t>
            </a:r>
            <a:r>
              <a:rPr lang="en-US" sz="1400" b="1" dirty="0">
                <a:solidFill>
                  <a:srgbClr val="0000FF"/>
                </a:solidFill>
                <a:latin typeface="Arial" pitchFamily="34" charset="0"/>
                <a:cs typeface="Arial" pitchFamily="34" charset="0"/>
              </a:rPr>
              <a:t>10</a:t>
            </a:r>
            <a:r>
              <a:rPr lang="mn-MN" sz="1400" b="1" dirty="0">
                <a:solidFill>
                  <a:srgbClr val="0000FF"/>
                </a:solidFill>
                <a:latin typeface="Arial" pitchFamily="34" charset="0"/>
                <a:cs typeface="Arial" pitchFamily="34" charset="0"/>
              </a:rPr>
              <a:t>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287198959"/>
              </p:ext>
            </p:extLst>
          </p:nvPr>
        </p:nvGraphicFramePr>
        <p:xfrm>
          <a:off x="457200" y="838200"/>
          <a:ext cx="8229600" cy="5745162"/>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1C75286F-A8FD-8C3E-F491-A387C0DE979E}"/>
              </a:ext>
            </a:extLst>
          </p:cNvPr>
          <p:cNvPicPr>
            <a:picLocks noChangeAspect="1" noChangeArrowheads="1"/>
          </p:cNvPicPr>
          <p:nvPr/>
        </p:nvPicPr>
        <p:blipFill>
          <a:blip r:embed="rId3" cstate="print"/>
          <a:srcRect/>
          <a:stretch>
            <a:fillRect/>
          </a:stretch>
        </p:blipFill>
        <p:spPr bwMode="auto">
          <a:xfrm>
            <a:off x="838200" y="45720"/>
            <a:ext cx="914400" cy="792480"/>
          </a:xfrm>
          <a:prstGeom prst="rect">
            <a:avLst/>
          </a:prstGeom>
          <a:noFill/>
        </p:spPr>
      </p:pic>
    </p:spTree>
    <p:extLst>
      <p:ext uri="{BB962C8B-B14F-4D97-AF65-F5344CB8AC3E}">
        <p14:creationId xmlns:p14="http://schemas.microsoft.com/office/powerpoint/2010/main" val="264473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639762"/>
          </a:xfrm>
        </p:spPr>
        <p:txBody>
          <a:bodyPr>
            <a:normAutofit/>
          </a:bodyPr>
          <a:lstStyle/>
          <a:p>
            <a:r>
              <a:rPr lang="mn-MN" sz="1400" b="1" dirty="0">
                <a:solidFill>
                  <a:srgbClr val="0000FF"/>
                </a:solidFill>
                <a:latin typeface="Arial" pitchFamily="34" charset="0"/>
                <a:cs typeface="Arial" pitchFamily="34" charset="0"/>
              </a:rPr>
              <a:t>СҮРЬЕЭ ӨМНӨХ оноос 43 тохиолдлоор буюу 1.4 промилоор буурсан.             </a:t>
            </a:r>
            <a:br>
              <a:rPr lang="mn-MN" sz="1400" b="1" dirty="0">
                <a:solidFill>
                  <a:srgbClr val="0000FF"/>
                </a:solidFill>
                <a:latin typeface="Arial" pitchFamily="34" charset="0"/>
                <a:cs typeface="Arial" pitchFamily="34" charset="0"/>
              </a:rPr>
            </a:br>
            <a:r>
              <a:rPr lang="mn-MN" sz="1400" b="1" dirty="0">
                <a:solidFill>
                  <a:srgbClr val="0000FF"/>
                </a:solidFill>
                <a:latin typeface="Arial" pitchFamily="34" charset="0"/>
                <a:cs typeface="Arial" pitchFamily="34" charset="0"/>
              </a:rPr>
              <a:t>  УБ-ЫН ДУНДжаас 0</a:t>
            </a:r>
            <a:r>
              <a:rPr lang="en-US" sz="1400" b="1" dirty="0">
                <a:solidFill>
                  <a:srgbClr val="0000FF"/>
                </a:solidFill>
                <a:latin typeface="Arial" pitchFamily="34" charset="0"/>
                <a:cs typeface="Arial" pitchFamily="34" charset="0"/>
              </a:rPr>
              <a:t>.</a:t>
            </a:r>
            <a:r>
              <a:rPr lang="mn-MN" sz="1400" b="1" dirty="0">
                <a:solidFill>
                  <a:srgbClr val="0000FF"/>
                </a:solidFill>
                <a:latin typeface="Arial" pitchFamily="34" charset="0"/>
                <a:cs typeface="Arial" pitchFamily="34" charset="0"/>
              </a:rPr>
              <a:t>6 промилоор бага БАЙНА. </a:t>
            </a:r>
            <a:endParaRPr lang="en-US" sz="1400" b="1" dirty="0">
              <a:solidFill>
                <a:srgbClr val="0000FF"/>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5176760"/>
              </p:ext>
            </p:extLst>
          </p:nvPr>
        </p:nvGraphicFramePr>
        <p:xfrm>
          <a:off x="457200" y="1295400"/>
          <a:ext cx="8229600" cy="483076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FB0AD971-5A9F-38D1-C1BF-5E71AFEF9A0D}"/>
              </a:ext>
            </a:extLst>
          </p:cNvPr>
          <p:cNvPicPr>
            <a:picLocks noChangeAspect="1" noChangeArrowheads="1"/>
          </p:cNvPicPr>
          <p:nvPr/>
        </p:nvPicPr>
        <p:blipFill>
          <a:blip r:embed="rId3" cstate="print"/>
          <a:srcRect/>
          <a:stretch>
            <a:fillRect/>
          </a:stretch>
        </p:blipFill>
        <p:spPr bwMode="auto">
          <a:xfrm>
            <a:off x="1076036" y="228600"/>
            <a:ext cx="981364" cy="85051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7D38-C23D-B98E-2383-5580F6E8B0DB}"/>
              </a:ext>
            </a:extLst>
          </p:cNvPr>
          <p:cNvSpPr>
            <a:spLocks noGrp="1"/>
          </p:cNvSpPr>
          <p:nvPr>
            <p:ph type="title"/>
          </p:nvPr>
        </p:nvSpPr>
        <p:spPr>
          <a:xfrm>
            <a:off x="761999" y="236380"/>
            <a:ext cx="8229600" cy="563562"/>
          </a:xfrm>
        </p:spPr>
        <p:txBody>
          <a:bodyPr>
            <a:normAutofit fontScale="90000"/>
          </a:bodyPr>
          <a:lstStyle/>
          <a:p>
            <a:r>
              <a:rPr lang="mn-MN" sz="2000" b="1" dirty="0">
                <a:latin typeface="Arial" panose="020B0604020202020204" pitchFamily="34" charset="0"/>
                <a:cs typeface="Arial" panose="020B0604020202020204" pitchFamily="34" charset="0"/>
              </a:rPr>
              <a:t>Амбулаторийн тусламж үйлчилгээ, 2024 оны 10 сарын байдлаар</a:t>
            </a:r>
            <a:endParaRPr lang="en-US" sz="2000" b="1" dirty="0">
              <a:latin typeface="Arial" panose="020B0604020202020204" pitchFamily="34" charset="0"/>
              <a:cs typeface="Arial" panose="020B0604020202020204" pitchFamily="34" charset="0"/>
            </a:endParaRPr>
          </a:p>
        </p:txBody>
      </p:sp>
      <p:graphicFrame>
        <p:nvGraphicFramePr>
          <p:cNvPr id="12" name="Content Placeholder 11">
            <a:extLst>
              <a:ext uri="{FF2B5EF4-FFF2-40B4-BE49-F238E27FC236}">
                <a16:creationId xmlns:a16="http://schemas.microsoft.com/office/drawing/2014/main" id="{3D4F20AE-7C3C-2A33-5D7C-35C28DB9E4FD}"/>
              </a:ext>
            </a:extLst>
          </p:cNvPr>
          <p:cNvGraphicFramePr>
            <a:graphicFrameLocks noGrp="1"/>
          </p:cNvGraphicFramePr>
          <p:nvPr>
            <p:ph idx="1"/>
            <p:extLst>
              <p:ext uri="{D42A27DB-BD31-4B8C-83A1-F6EECF244321}">
                <p14:modId xmlns:p14="http://schemas.microsoft.com/office/powerpoint/2010/main" val="2455305387"/>
              </p:ext>
            </p:extLst>
          </p:nvPr>
        </p:nvGraphicFramePr>
        <p:xfrm>
          <a:off x="152400" y="990601"/>
          <a:ext cx="8839199" cy="5540083"/>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1006298919"/>
                    </a:ext>
                  </a:extLst>
                </a:gridCol>
                <a:gridCol w="1066800">
                  <a:extLst>
                    <a:ext uri="{9D8B030D-6E8A-4147-A177-3AD203B41FA5}">
                      <a16:colId xmlns:a16="http://schemas.microsoft.com/office/drawing/2014/main" val="228685249"/>
                    </a:ext>
                  </a:extLst>
                </a:gridCol>
                <a:gridCol w="990600">
                  <a:extLst>
                    <a:ext uri="{9D8B030D-6E8A-4147-A177-3AD203B41FA5}">
                      <a16:colId xmlns:a16="http://schemas.microsoft.com/office/drawing/2014/main" val="2684103829"/>
                    </a:ext>
                  </a:extLst>
                </a:gridCol>
                <a:gridCol w="1066800">
                  <a:extLst>
                    <a:ext uri="{9D8B030D-6E8A-4147-A177-3AD203B41FA5}">
                      <a16:colId xmlns:a16="http://schemas.microsoft.com/office/drawing/2014/main" val="1070714173"/>
                    </a:ext>
                  </a:extLst>
                </a:gridCol>
                <a:gridCol w="1143000">
                  <a:extLst>
                    <a:ext uri="{9D8B030D-6E8A-4147-A177-3AD203B41FA5}">
                      <a16:colId xmlns:a16="http://schemas.microsoft.com/office/drawing/2014/main" val="2150241577"/>
                    </a:ext>
                  </a:extLst>
                </a:gridCol>
                <a:gridCol w="1219200">
                  <a:extLst>
                    <a:ext uri="{9D8B030D-6E8A-4147-A177-3AD203B41FA5}">
                      <a16:colId xmlns:a16="http://schemas.microsoft.com/office/drawing/2014/main" val="243203236"/>
                    </a:ext>
                  </a:extLst>
                </a:gridCol>
                <a:gridCol w="1143000">
                  <a:extLst>
                    <a:ext uri="{9D8B030D-6E8A-4147-A177-3AD203B41FA5}">
                      <a16:colId xmlns:a16="http://schemas.microsoft.com/office/drawing/2014/main" val="2198735171"/>
                    </a:ext>
                  </a:extLst>
                </a:gridCol>
                <a:gridCol w="1219199">
                  <a:extLst>
                    <a:ext uri="{9D8B030D-6E8A-4147-A177-3AD203B41FA5}">
                      <a16:colId xmlns:a16="http://schemas.microsoft.com/office/drawing/2014/main" val="478878184"/>
                    </a:ext>
                  </a:extLst>
                </a:gridCol>
              </a:tblGrid>
              <a:tr h="536190">
                <a:tc gridSpan="2">
                  <a:txBody>
                    <a:bodyPr/>
                    <a:lstStyle/>
                    <a:p>
                      <a:pPr algn="ctr"/>
                      <a:r>
                        <a:rPr lang="mn-MN" sz="1200" dirty="0">
                          <a:latin typeface="Arial" panose="020B0604020202020204" pitchFamily="34" charset="0"/>
                          <a:cs typeface="Arial" panose="020B0604020202020204" pitchFamily="34" charset="0"/>
                        </a:rPr>
                        <a:t>Үзүүлэлт</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БГДЭМТ</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b="1" dirty="0">
                          <a:latin typeface="Arial" panose="020B0604020202020204" pitchFamily="34" charset="0"/>
                          <a:cs typeface="Arial" panose="020B0604020202020204" pitchFamily="34" charset="0"/>
                        </a:rPr>
                        <a:t>БЗДЭМТ</a:t>
                      </a:r>
                      <a:endParaRPr lang="en-US" sz="1200" b="1"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СХДЭМТ</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СБДЭМТ</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ХУДЭМТ</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dirty="0">
                          <a:latin typeface="Arial" panose="020B0604020202020204" pitchFamily="34" charset="0"/>
                          <a:cs typeface="Arial" panose="020B0604020202020204" pitchFamily="34" charset="0"/>
                        </a:rPr>
                        <a:t>ЧДЭМТ</a:t>
                      </a:r>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84447335"/>
                  </a:ext>
                </a:extLst>
              </a:tr>
              <a:tr h="446824">
                <a:tc gridSpan="2">
                  <a:txBody>
                    <a:bodyPr/>
                    <a:lstStyle/>
                    <a:p>
                      <a:pPr algn="ctr"/>
                      <a:r>
                        <a:rPr lang="mn-MN" sz="1200" dirty="0">
                          <a:latin typeface="Arial" panose="020B0604020202020204" pitchFamily="34" charset="0"/>
                          <a:cs typeface="Arial" panose="020B0604020202020204" pitchFamily="34" charset="0"/>
                        </a:rPr>
                        <a:t>Нийт үзлэгийн тоо</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913820</a:t>
                      </a:r>
                    </a:p>
                  </a:txBody>
                  <a:tcPr/>
                </a:tc>
                <a:tc>
                  <a:txBody>
                    <a:bodyPr/>
                    <a:lstStyle/>
                    <a:p>
                      <a:pPr algn="ctr"/>
                      <a:r>
                        <a:rPr lang="en-US" sz="1200" b="1" dirty="0">
                          <a:latin typeface="Arial" panose="020B0604020202020204" pitchFamily="34" charset="0"/>
                          <a:cs typeface="Arial" panose="020B0604020202020204" pitchFamily="34" charset="0"/>
                        </a:rPr>
                        <a:t>1480199</a:t>
                      </a:r>
                    </a:p>
                  </a:txBody>
                  <a:tcPr/>
                </a:tc>
                <a:tc>
                  <a:txBody>
                    <a:bodyPr/>
                    <a:lstStyle/>
                    <a:p>
                      <a:pPr algn="ctr"/>
                      <a:r>
                        <a:rPr lang="en-US" sz="1200" dirty="0">
                          <a:latin typeface="Arial" panose="020B0604020202020204" pitchFamily="34" charset="0"/>
                          <a:cs typeface="Arial" panose="020B0604020202020204" pitchFamily="34" charset="0"/>
                        </a:rPr>
                        <a:t>1126015</a:t>
                      </a:r>
                    </a:p>
                  </a:txBody>
                  <a:tcPr/>
                </a:tc>
                <a:tc>
                  <a:txBody>
                    <a:bodyPr/>
                    <a:lstStyle/>
                    <a:p>
                      <a:pPr algn="ctr"/>
                      <a:r>
                        <a:rPr lang="en-US" sz="1200" dirty="0">
                          <a:latin typeface="Arial" panose="020B0604020202020204" pitchFamily="34" charset="0"/>
                          <a:cs typeface="Arial" panose="020B0604020202020204" pitchFamily="34" charset="0"/>
                        </a:rPr>
                        <a:t>675879</a:t>
                      </a:r>
                    </a:p>
                  </a:txBody>
                  <a:tcPr/>
                </a:tc>
                <a:tc>
                  <a:txBody>
                    <a:bodyPr/>
                    <a:lstStyle/>
                    <a:p>
                      <a:pPr algn="ctr"/>
                      <a:r>
                        <a:rPr lang="en-US" sz="1200" dirty="0">
                          <a:latin typeface="Arial" panose="020B0604020202020204" pitchFamily="34" charset="0"/>
                          <a:cs typeface="Arial" panose="020B0604020202020204" pitchFamily="34" charset="0"/>
                        </a:rPr>
                        <a:t>742376</a:t>
                      </a:r>
                    </a:p>
                  </a:txBody>
                  <a:tcPr/>
                </a:tc>
                <a:tc>
                  <a:txBody>
                    <a:bodyPr/>
                    <a:lstStyle/>
                    <a:p>
                      <a:pPr algn="ctr"/>
                      <a:r>
                        <a:rPr lang="en-US" sz="1200" dirty="0">
                          <a:latin typeface="Arial" panose="020B0604020202020204" pitchFamily="34" charset="0"/>
                          <a:cs typeface="Arial" panose="020B0604020202020204" pitchFamily="34" charset="0"/>
                        </a:rPr>
                        <a:t>661654</a:t>
                      </a:r>
                    </a:p>
                  </a:txBody>
                  <a:tcPr/>
                </a:tc>
                <a:extLst>
                  <a:ext uri="{0D108BD9-81ED-4DB2-BD59-A6C34878D82A}">
                    <a16:rowId xmlns:a16="http://schemas.microsoft.com/office/drawing/2014/main" val="2413687068"/>
                  </a:ext>
                </a:extLst>
              </a:tr>
              <a:tr h="617185">
                <a:tc rowSpan="3">
                  <a:txBody>
                    <a:bodyPr/>
                    <a:lstStyle/>
                    <a:p>
                      <a:pPr algn="ctr"/>
                      <a:r>
                        <a:rPr lang="mn-MN" sz="1200" dirty="0">
                          <a:latin typeface="Arial" panose="020B0604020202020204" pitchFamily="34" charset="0"/>
                          <a:cs typeface="Arial" panose="020B0604020202020204" pitchFamily="34" charset="0"/>
                        </a:rPr>
                        <a:t>Үүнээс </a:t>
                      </a:r>
                      <a:r>
                        <a:rPr lang="en-US" sz="1200" dirty="0">
                          <a:latin typeface="Arial" panose="020B0604020202020204" pitchFamily="34" charset="0"/>
                          <a:cs typeface="Arial" panose="020B0604020202020204" pitchFamily="34" charset="0"/>
                        </a:rPr>
                        <a:t>: </a:t>
                      </a:r>
                      <a:r>
                        <a:rPr lang="mn-MN" sz="1200" dirty="0">
                          <a:latin typeface="Arial" panose="020B0604020202020204" pitchFamily="34" charset="0"/>
                          <a:cs typeface="Arial" panose="020B0604020202020204" pitchFamily="34" charset="0"/>
                        </a:rPr>
                        <a:t>үзлэгийн хэлбэрээр</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a:latin typeface="Arial" panose="020B0604020202020204" pitchFamily="34" charset="0"/>
                          <a:cs typeface="Arial" panose="020B0604020202020204" pitchFamily="34" charset="0"/>
                        </a:rPr>
                        <a:t>Урьдчилан сэргийлэх үзлэг</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359541</a:t>
                      </a:r>
                    </a:p>
                  </a:txBody>
                  <a:tcPr/>
                </a:tc>
                <a:tc>
                  <a:txBody>
                    <a:bodyPr/>
                    <a:lstStyle/>
                    <a:p>
                      <a:pPr algn="ctr"/>
                      <a:r>
                        <a:rPr lang="en-US" sz="1200" b="1" dirty="0">
                          <a:latin typeface="Arial" panose="020B0604020202020204" pitchFamily="34" charset="0"/>
                          <a:cs typeface="Arial" panose="020B0604020202020204" pitchFamily="34" charset="0"/>
                        </a:rPr>
                        <a:t>589995</a:t>
                      </a:r>
                    </a:p>
                  </a:txBody>
                  <a:tcPr/>
                </a:tc>
                <a:tc>
                  <a:txBody>
                    <a:bodyPr/>
                    <a:lstStyle/>
                    <a:p>
                      <a:pPr algn="ctr"/>
                      <a:r>
                        <a:rPr lang="en-US" sz="1200" dirty="0">
                          <a:latin typeface="Arial" panose="020B0604020202020204" pitchFamily="34" charset="0"/>
                          <a:cs typeface="Arial" panose="020B0604020202020204" pitchFamily="34" charset="0"/>
                        </a:rPr>
                        <a:t>409324</a:t>
                      </a:r>
                    </a:p>
                  </a:txBody>
                  <a:tcPr/>
                </a:tc>
                <a:tc>
                  <a:txBody>
                    <a:bodyPr/>
                    <a:lstStyle/>
                    <a:p>
                      <a:pPr algn="ctr"/>
                      <a:r>
                        <a:rPr lang="en-US" sz="1200" dirty="0">
                          <a:latin typeface="Arial" panose="020B0604020202020204" pitchFamily="34" charset="0"/>
                          <a:cs typeface="Arial" panose="020B0604020202020204" pitchFamily="34" charset="0"/>
                        </a:rPr>
                        <a:t>238495</a:t>
                      </a:r>
                    </a:p>
                  </a:txBody>
                  <a:tcPr/>
                </a:tc>
                <a:tc>
                  <a:txBody>
                    <a:bodyPr/>
                    <a:lstStyle/>
                    <a:p>
                      <a:pPr algn="ctr"/>
                      <a:r>
                        <a:rPr lang="en-US" sz="1200" dirty="0">
                          <a:latin typeface="Arial" panose="020B0604020202020204" pitchFamily="34" charset="0"/>
                          <a:cs typeface="Arial" panose="020B0604020202020204" pitchFamily="34" charset="0"/>
                        </a:rPr>
                        <a:t>317160</a:t>
                      </a:r>
                    </a:p>
                  </a:txBody>
                  <a:tcPr/>
                </a:tc>
                <a:tc>
                  <a:txBody>
                    <a:bodyPr/>
                    <a:lstStyle/>
                    <a:p>
                      <a:pPr algn="ctr"/>
                      <a:r>
                        <a:rPr lang="en-US" sz="1200" dirty="0">
                          <a:latin typeface="Arial" panose="020B0604020202020204" pitchFamily="34" charset="0"/>
                          <a:cs typeface="Arial" panose="020B0604020202020204" pitchFamily="34" charset="0"/>
                        </a:rPr>
                        <a:t>266679</a:t>
                      </a:r>
                    </a:p>
                  </a:txBody>
                  <a:tcPr/>
                </a:tc>
                <a:extLst>
                  <a:ext uri="{0D108BD9-81ED-4DB2-BD59-A6C34878D82A}">
                    <a16:rowId xmlns:a16="http://schemas.microsoft.com/office/drawing/2014/main" val="2552989866"/>
                  </a:ext>
                </a:extLst>
              </a:tr>
              <a:tr h="375332">
                <a:tc vMerge="1">
                  <a:txBody>
                    <a:bodyPr/>
                    <a:lstStyle/>
                    <a:p>
                      <a:endParaRPr lang="en-US"/>
                    </a:p>
                  </a:txBody>
                  <a:tcPr/>
                </a:tc>
                <a:tc>
                  <a:txBody>
                    <a:bodyPr/>
                    <a:lstStyle/>
                    <a:p>
                      <a:pPr algn="ctr"/>
                      <a:r>
                        <a:rPr lang="mn-MN" sz="1200">
                          <a:latin typeface="Arial" panose="020B0604020202020204" pitchFamily="34" charset="0"/>
                          <a:cs typeface="Arial" panose="020B0604020202020204" pitchFamily="34" charset="0"/>
                        </a:rPr>
                        <a:t>Хувь</a:t>
                      </a:r>
                      <a:endParaRPr lang="en-US" dirty="0"/>
                    </a:p>
                  </a:txBody>
                  <a:tcPr/>
                </a:tc>
                <a:tc>
                  <a:txBody>
                    <a:bodyPr/>
                    <a:lstStyle/>
                    <a:p>
                      <a:pPr algn="ctr"/>
                      <a:r>
                        <a:rPr lang="en-US" sz="1200" dirty="0">
                          <a:latin typeface="Arial" panose="020B0604020202020204" pitchFamily="34" charset="0"/>
                          <a:cs typeface="Arial" panose="020B0604020202020204" pitchFamily="34" charset="0"/>
                        </a:rPr>
                        <a:t>39.3</a:t>
                      </a:r>
                    </a:p>
                  </a:txBody>
                  <a:tcPr/>
                </a:tc>
                <a:tc>
                  <a:txBody>
                    <a:bodyPr/>
                    <a:lstStyle/>
                    <a:p>
                      <a:pPr algn="ctr"/>
                      <a:r>
                        <a:rPr lang="en-US" sz="1200" b="1" dirty="0">
                          <a:latin typeface="Arial" panose="020B0604020202020204" pitchFamily="34" charset="0"/>
                          <a:cs typeface="Arial" panose="020B0604020202020204" pitchFamily="34" charset="0"/>
                        </a:rPr>
                        <a:t>39.9</a:t>
                      </a:r>
                    </a:p>
                  </a:txBody>
                  <a:tcPr/>
                </a:tc>
                <a:tc>
                  <a:txBody>
                    <a:bodyPr/>
                    <a:lstStyle/>
                    <a:p>
                      <a:pPr algn="ctr"/>
                      <a:r>
                        <a:rPr lang="en-US" sz="1200" dirty="0">
                          <a:latin typeface="Arial" panose="020B0604020202020204" pitchFamily="34" charset="0"/>
                          <a:cs typeface="Arial" panose="020B0604020202020204" pitchFamily="34" charset="0"/>
                        </a:rPr>
                        <a:t>36.4</a:t>
                      </a:r>
                    </a:p>
                  </a:txBody>
                  <a:tcPr/>
                </a:tc>
                <a:tc>
                  <a:txBody>
                    <a:bodyPr/>
                    <a:lstStyle/>
                    <a:p>
                      <a:pPr algn="ctr"/>
                      <a:r>
                        <a:rPr lang="en-US" sz="1200" dirty="0">
                          <a:latin typeface="Arial" panose="020B0604020202020204" pitchFamily="34" charset="0"/>
                          <a:cs typeface="Arial" panose="020B0604020202020204" pitchFamily="34" charset="0"/>
                        </a:rPr>
                        <a:t>35.3</a:t>
                      </a:r>
                    </a:p>
                  </a:txBody>
                  <a:tcPr/>
                </a:tc>
                <a:tc>
                  <a:txBody>
                    <a:bodyPr/>
                    <a:lstStyle/>
                    <a:p>
                      <a:pPr algn="ctr"/>
                      <a:r>
                        <a:rPr lang="en-US" sz="1200" dirty="0">
                          <a:latin typeface="Arial" panose="020B0604020202020204" pitchFamily="34" charset="0"/>
                          <a:cs typeface="Arial" panose="020B0604020202020204" pitchFamily="34" charset="0"/>
                        </a:rPr>
                        <a:t>42.7</a:t>
                      </a:r>
                    </a:p>
                  </a:txBody>
                  <a:tcPr/>
                </a:tc>
                <a:tc>
                  <a:txBody>
                    <a:bodyPr/>
                    <a:lstStyle/>
                    <a:p>
                      <a:pPr algn="ctr"/>
                      <a:r>
                        <a:rPr lang="en-US" sz="1200" dirty="0">
                          <a:latin typeface="Arial" panose="020B0604020202020204" pitchFamily="34" charset="0"/>
                          <a:cs typeface="Arial" panose="020B0604020202020204" pitchFamily="34" charset="0"/>
                        </a:rPr>
                        <a:t>40.3</a:t>
                      </a:r>
                    </a:p>
                  </a:txBody>
                  <a:tcPr/>
                </a:tc>
                <a:extLst>
                  <a:ext uri="{0D108BD9-81ED-4DB2-BD59-A6C34878D82A}">
                    <a16:rowId xmlns:a16="http://schemas.microsoft.com/office/drawing/2014/main" val="2611323440"/>
                  </a:ext>
                </a:extLst>
              </a:tr>
              <a:tr h="560451">
                <a:tc vMerge="1">
                  <a:txBody>
                    <a:bodyPr/>
                    <a:lstStyle/>
                    <a:p>
                      <a:endParaRPr lang="en-US"/>
                    </a:p>
                  </a:txBody>
                  <a:tcPr/>
                </a:tc>
                <a:tc>
                  <a:txBody>
                    <a:bodyPr/>
                    <a:lstStyle/>
                    <a:p>
                      <a:pPr algn="ctr"/>
                      <a:r>
                        <a:rPr lang="mn-MN" sz="1200" dirty="0">
                          <a:latin typeface="Arial" panose="020B0604020202020204" pitchFamily="34" charset="0"/>
                          <a:cs typeface="Arial" panose="020B0604020202020204" pitchFamily="34" charset="0"/>
                        </a:rPr>
                        <a:t>Өвчний учир</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243469</a:t>
                      </a:r>
                    </a:p>
                  </a:txBody>
                  <a:tcPr/>
                </a:tc>
                <a:tc>
                  <a:txBody>
                    <a:bodyPr/>
                    <a:lstStyle/>
                    <a:p>
                      <a:pPr algn="ctr"/>
                      <a:r>
                        <a:rPr lang="en-US" sz="1200" b="1" dirty="0">
                          <a:latin typeface="Arial" panose="020B0604020202020204" pitchFamily="34" charset="0"/>
                          <a:cs typeface="Arial" panose="020B0604020202020204" pitchFamily="34" charset="0"/>
                        </a:rPr>
                        <a:t>401953</a:t>
                      </a:r>
                    </a:p>
                  </a:txBody>
                  <a:tcPr/>
                </a:tc>
                <a:tc>
                  <a:txBody>
                    <a:bodyPr/>
                    <a:lstStyle/>
                    <a:p>
                      <a:pPr algn="ctr"/>
                      <a:r>
                        <a:rPr lang="en-US" sz="1200" dirty="0">
                          <a:latin typeface="Arial" panose="020B0604020202020204" pitchFamily="34" charset="0"/>
                          <a:cs typeface="Arial" panose="020B0604020202020204" pitchFamily="34" charset="0"/>
                        </a:rPr>
                        <a:t>356942</a:t>
                      </a:r>
                    </a:p>
                  </a:txBody>
                  <a:tcPr/>
                </a:tc>
                <a:tc>
                  <a:txBody>
                    <a:bodyPr/>
                    <a:lstStyle/>
                    <a:p>
                      <a:pPr algn="ctr"/>
                      <a:r>
                        <a:rPr lang="en-US" sz="1200" dirty="0">
                          <a:latin typeface="Arial" panose="020B0604020202020204" pitchFamily="34" charset="0"/>
                          <a:cs typeface="Arial" panose="020B0604020202020204" pitchFamily="34" charset="0"/>
                        </a:rPr>
                        <a:t>243741</a:t>
                      </a:r>
                    </a:p>
                  </a:txBody>
                  <a:tcPr/>
                </a:tc>
                <a:tc>
                  <a:txBody>
                    <a:bodyPr/>
                    <a:lstStyle/>
                    <a:p>
                      <a:pPr algn="ctr"/>
                      <a:r>
                        <a:rPr lang="en-US" sz="1200" dirty="0">
                          <a:latin typeface="Arial" panose="020B0604020202020204" pitchFamily="34" charset="0"/>
                          <a:cs typeface="Arial" panose="020B0604020202020204" pitchFamily="34" charset="0"/>
                        </a:rPr>
                        <a:t>187736</a:t>
                      </a:r>
                    </a:p>
                  </a:txBody>
                  <a:tcPr/>
                </a:tc>
                <a:tc>
                  <a:txBody>
                    <a:bodyPr/>
                    <a:lstStyle/>
                    <a:p>
                      <a:pPr algn="ctr"/>
                      <a:r>
                        <a:rPr lang="en-US" sz="1200" dirty="0">
                          <a:latin typeface="Arial" panose="020B0604020202020204" pitchFamily="34" charset="0"/>
                          <a:cs typeface="Arial" panose="020B0604020202020204" pitchFamily="34" charset="0"/>
                        </a:rPr>
                        <a:t>219301</a:t>
                      </a:r>
                    </a:p>
                  </a:txBody>
                  <a:tcPr/>
                </a:tc>
                <a:extLst>
                  <a:ext uri="{0D108BD9-81ED-4DB2-BD59-A6C34878D82A}">
                    <a16:rowId xmlns:a16="http://schemas.microsoft.com/office/drawing/2014/main" val="901228241"/>
                  </a:ext>
                </a:extLst>
              </a:tr>
              <a:tr h="625555">
                <a:tc gridSpan="2">
                  <a:txBody>
                    <a:bodyPr/>
                    <a:lstStyle/>
                    <a:p>
                      <a:pPr algn="ctr"/>
                      <a:r>
                        <a:rPr lang="mn-MN" sz="1200" dirty="0">
                          <a:latin typeface="Arial" panose="020B0604020202020204" pitchFamily="34" charset="0"/>
                          <a:cs typeface="Arial" panose="020B0604020202020204" pitchFamily="34" charset="0"/>
                        </a:rPr>
                        <a:t>Бүртгэгдсэн халдварт бус өвчин</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66362</a:t>
                      </a:r>
                    </a:p>
                  </a:txBody>
                  <a:tcPr/>
                </a:tc>
                <a:tc>
                  <a:txBody>
                    <a:bodyPr/>
                    <a:lstStyle/>
                    <a:p>
                      <a:pPr algn="ctr"/>
                      <a:r>
                        <a:rPr lang="en-US" sz="1200" b="1" dirty="0">
                          <a:latin typeface="Arial" panose="020B0604020202020204" pitchFamily="34" charset="0"/>
                          <a:cs typeface="Arial" panose="020B0604020202020204" pitchFamily="34" charset="0"/>
                        </a:rPr>
                        <a:t>108665</a:t>
                      </a:r>
                    </a:p>
                  </a:txBody>
                  <a:tcPr/>
                </a:tc>
                <a:tc>
                  <a:txBody>
                    <a:bodyPr/>
                    <a:lstStyle/>
                    <a:p>
                      <a:pPr algn="ctr"/>
                      <a:r>
                        <a:rPr lang="en-US" sz="1200" dirty="0">
                          <a:latin typeface="Arial" panose="020B0604020202020204" pitchFamily="34" charset="0"/>
                          <a:cs typeface="Arial" panose="020B0604020202020204" pitchFamily="34" charset="0"/>
                        </a:rPr>
                        <a:t>41781</a:t>
                      </a:r>
                    </a:p>
                  </a:txBody>
                  <a:tcPr/>
                </a:tc>
                <a:tc>
                  <a:txBody>
                    <a:bodyPr/>
                    <a:lstStyle/>
                    <a:p>
                      <a:pPr algn="ctr"/>
                      <a:r>
                        <a:rPr lang="en-US" sz="1200" dirty="0">
                          <a:latin typeface="Arial" panose="020B0604020202020204" pitchFamily="34" charset="0"/>
                          <a:cs typeface="Arial" panose="020B0604020202020204" pitchFamily="34" charset="0"/>
                        </a:rPr>
                        <a:t>81804</a:t>
                      </a:r>
                    </a:p>
                  </a:txBody>
                  <a:tcPr/>
                </a:tc>
                <a:tc>
                  <a:txBody>
                    <a:bodyPr/>
                    <a:lstStyle/>
                    <a:p>
                      <a:pPr algn="ctr"/>
                      <a:r>
                        <a:rPr lang="en-US" sz="1200" dirty="0">
                          <a:latin typeface="Arial" panose="020B0604020202020204" pitchFamily="34" charset="0"/>
                          <a:cs typeface="Arial" panose="020B0604020202020204" pitchFamily="34" charset="0"/>
                        </a:rPr>
                        <a:t>11895</a:t>
                      </a:r>
                    </a:p>
                  </a:txBody>
                  <a:tcPr/>
                </a:tc>
                <a:tc>
                  <a:txBody>
                    <a:bodyPr/>
                    <a:lstStyle/>
                    <a:p>
                      <a:pPr algn="ctr"/>
                      <a:r>
                        <a:rPr lang="en-US" sz="1200" dirty="0">
                          <a:latin typeface="Arial" panose="020B0604020202020204" pitchFamily="34" charset="0"/>
                          <a:cs typeface="Arial" panose="020B0604020202020204" pitchFamily="34" charset="0"/>
                        </a:rPr>
                        <a:t>46826</a:t>
                      </a:r>
                    </a:p>
                  </a:txBody>
                  <a:tcPr/>
                </a:tc>
                <a:extLst>
                  <a:ext uri="{0D108BD9-81ED-4DB2-BD59-A6C34878D82A}">
                    <a16:rowId xmlns:a16="http://schemas.microsoft.com/office/drawing/2014/main" val="2235927862"/>
                  </a:ext>
                </a:extLst>
              </a:tr>
              <a:tr h="428431">
                <a:tc rowSpan="2">
                  <a:txBody>
                    <a:bodyPr/>
                    <a:lstStyle/>
                    <a:p>
                      <a:pPr algn="ctr"/>
                      <a:r>
                        <a:rPr lang="mn-MN" sz="1200" dirty="0">
                          <a:latin typeface="Arial" panose="020B0604020202020204" pitchFamily="34" charset="0"/>
                          <a:cs typeface="Arial" panose="020B0604020202020204" pitchFamily="34" charset="0"/>
                        </a:rPr>
                        <a:t>Үүнээс</a:t>
                      </a:r>
                      <a:endParaRPr lang="en-US" sz="1200" dirty="0">
                        <a:latin typeface="Arial" panose="020B0604020202020204" pitchFamily="34" charset="0"/>
                        <a:cs typeface="Arial" panose="020B0604020202020204" pitchFamily="34" charset="0"/>
                      </a:endParaRPr>
                    </a:p>
                  </a:txBody>
                  <a:tcPr/>
                </a:tc>
                <a:tc>
                  <a:txBody>
                    <a:bodyPr/>
                    <a:lstStyle/>
                    <a:p>
                      <a:pPr algn="ctr"/>
                      <a:r>
                        <a:rPr lang="mn-MN" sz="1200">
                          <a:latin typeface="Arial" panose="020B0604020202020204" pitchFamily="34" charset="0"/>
                          <a:cs typeface="Arial" panose="020B0604020202020204" pitchFamily="34" charset="0"/>
                        </a:rPr>
                        <a:t>Шинэ</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30013</a:t>
                      </a:r>
                    </a:p>
                  </a:txBody>
                  <a:tcPr/>
                </a:tc>
                <a:tc>
                  <a:txBody>
                    <a:bodyPr/>
                    <a:lstStyle/>
                    <a:p>
                      <a:pPr algn="ctr"/>
                      <a:r>
                        <a:rPr lang="en-US" sz="1200" b="1" dirty="0">
                          <a:latin typeface="Arial" panose="020B0604020202020204" pitchFamily="34" charset="0"/>
                          <a:cs typeface="Arial" panose="020B0604020202020204" pitchFamily="34" charset="0"/>
                        </a:rPr>
                        <a:t>49747</a:t>
                      </a:r>
                    </a:p>
                  </a:txBody>
                  <a:tcPr/>
                </a:tc>
                <a:tc>
                  <a:txBody>
                    <a:bodyPr/>
                    <a:lstStyle/>
                    <a:p>
                      <a:pPr algn="ctr"/>
                      <a:r>
                        <a:rPr lang="en-US" sz="1200" dirty="0">
                          <a:latin typeface="Arial" panose="020B0604020202020204" pitchFamily="34" charset="0"/>
                          <a:cs typeface="Arial" panose="020B0604020202020204" pitchFamily="34" charset="0"/>
                        </a:rPr>
                        <a:t>17090</a:t>
                      </a:r>
                    </a:p>
                  </a:txBody>
                  <a:tcPr/>
                </a:tc>
                <a:tc>
                  <a:txBody>
                    <a:bodyPr/>
                    <a:lstStyle/>
                    <a:p>
                      <a:pPr algn="ctr"/>
                      <a:r>
                        <a:rPr lang="en-US" sz="1200" dirty="0">
                          <a:latin typeface="Arial" panose="020B0604020202020204" pitchFamily="34" charset="0"/>
                          <a:cs typeface="Arial" panose="020B0604020202020204" pitchFamily="34" charset="0"/>
                        </a:rPr>
                        <a:t>40502</a:t>
                      </a:r>
                    </a:p>
                  </a:txBody>
                  <a:tcPr/>
                </a:tc>
                <a:tc>
                  <a:txBody>
                    <a:bodyPr/>
                    <a:lstStyle/>
                    <a:p>
                      <a:pPr algn="ctr"/>
                      <a:r>
                        <a:rPr lang="en-US" sz="1200" dirty="0">
                          <a:latin typeface="Arial" panose="020B0604020202020204" pitchFamily="34" charset="0"/>
                          <a:cs typeface="Arial" panose="020B0604020202020204" pitchFamily="34" charset="0"/>
                        </a:rPr>
                        <a:t>9318</a:t>
                      </a:r>
                    </a:p>
                  </a:txBody>
                  <a:tcPr/>
                </a:tc>
                <a:tc>
                  <a:txBody>
                    <a:bodyPr/>
                    <a:lstStyle/>
                    <a:p>
                      <a:pPr algn="ctr"/>
                      <a:r>
                        <a:rPr lang="en-US" sz="1200" dirty="0">
                          <a:latin typeface="Arial" panose="020B0604020202020204" pitchFamily="34" charset="0"/>
                          <a:cs typeface="Arial" panose="020B0604020202020204" pitchFamily="34" charset="0"/>
                        </a:rPr>
                        <a:t>34435</a:t>
                      </a:r>
                    </a:p>
                  </a:txBody>
                  <a:tcPr/>
                </a:tc>
                <a:extLst>
                  <a:ext uri="{0D108BD9-81ED-4DB2-BD59-A6C34878D82A}">
                    <a16:rowId xmlns:a16="http://schemas.microsoft.com/office/drawing/2014/main" val="3332825508"/>
                  </a:ext>
                </a:extLst>
              </a:tr>
              <a:tr h="467550">
                <a:tc vMerge="1">
                  <a:txBody>
                    <a:bodyPr/>
                    <a:lstStyle/>
                    <a:p>
                      <a:endParaRPr lang="en-US" dirty="0"/>
                    </a:p>
                  </a:txBody>
                  <a:tcPr/>
                </a:tc>
                <a:tc>
                  <a:txBody>
                    <a:bodyPr/>
                    <a:lstStyle/>
                    <a:p>
                      <a:pPr algn="ctr"/>
                      <a:r>
                        <a:rPr lang="mn-MN" sz="1200" dirty="0">
                          <a:latin typeface="Arial" panose="020B0604020202020204" pitchFamily="34" charset="0"/>
                          <a:cs typeface="Arial" panose="020B0604020202020204" pitchFamily="34" charset="0"/>
                        </a:rPr>
                        <a:t>Хуучин</a:t>
                      </a: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36349</a:t>
                      </a:r>
                    </a:p>
                  </a:txBody>
                  <a:tcPr/>
                </a:tc>
                <a:tc>
                  <a:txBody>
                    <a:bodyPr/>
                    <a:lstStyle/>
                    <a:p>
                      <a:pPr algn="ctr"/>
                      <a:r>
                        <a:rPr lang="en-US" sz="1200" b="1" dirty="0">
                          <a:latin typeface="Arial" panose="020B0604020202020204" pitchFamily="34" charset="0"/>
                          <a:cs typeface="Arial" panose="020B0604020202020204" pitchFamily="34" charset="0"/>
                        </a:rPr>
                        <a:t>58918</a:t>
                      </a:r>
                    </a:p>
                  </a:txBody>
                  <a:tcPr/>
                </a:tc>
                <a:tc>
                  <a:txBody>
                    <a:bodyPr/>
                    <a:lstStyle/>
                    <a:p>
                      <a:pPr algn="ctr"/>
                      <a:r>
                        <a:rPr lang="en-US" sz="1200" dirty="0">
                          <a:latin typeface="Arial" panose="020B0604020202020204" pitchFamily="34" charset="0"/>
                          <a:cs typeface="Arial" panose="020B0604020202020204" pitchFamily="34" charset="0"/>
                        </a:rPr>
                        <a:t>24691</a:t>
                      </a:r>
                    </a:p>
                  </a:txBody>
                  <a:tcPr/>
                </a:tc>
                <a:tc>
                  <a:txBody>
                    <a:bodyPr/>
                    <a:lstStyle/>
                    <a:p>
                      <a:pPr algn="ctr"/>
                      <a:r>
                        <a:rPr lang="en-US" sz="1200" dirty="0">
                          <a:latin typeface="Arial" panose="020B0604020202020204" pitchFamily="34" charset="0"/>
                          <a:cs typeface="Arial" panose="020B0604020202020204" pitchFamily="34" charset="0"/>
                        </a:rPr>
                        <a:t>41302</a:t>
                      </a:r>
                    </a:p>
                  </a:txBody>
                  <a:tcPr/>
                </a:tc>
                <a:tc>
                  <a:txBody>
                    <a:bodyPr/>
                    <a:lstStyle/>
                    <a:p>
                      <a:pPr algn="ctr"/>
                      <a:r>
                        <a:rPr lang="en-US" sz="1200" dirty="0">
                          <a:latin typeface="Arial" panose="020B0604020202020204" pitchFamily="34" charset="0"/>
                          <a:cs typeface="Arial" panose="020B0604020202020204" pitchFamily="34" charset="0"/>
                        </a:rPr>
                        <a:t>2577</a:t>
                      </a:r>
                    </a:p>
                  </a:txBody>
                  <a:tcPr/>
                </a:tc>
                <a:tc>
                  <a:txBody>
                    <a:bodyPr/>
                    <a:lstStyle/>
                    <a:p>
                      <a:pPr algn="ctr"/>
                      <a:r>
                        <a:rPr lang="en-US" sz="1200" dirty="0">
                          <a:latin typeface="Arial" panose="020B0604020202020204" pitchFamily="34" charset="0"/>
                          <a:cs typeface="Arial" panose="020B0604020202020204" pitchFamily="34" charset="0"/>
                        </a:rPr>
                        <a:t>12391</a:t>
                      </a:r>
                    </a:p>
                  </a:txBody>
                  <a:tcPr/>
                </a:tc>
                <a:extLst>
                  <a:ext uri="{0D108BD9-81ED-4DB2-BD59-A6C34878D82A}">
                    <a16:rowId xmlns:a16="http://schemas.microsoft.com/office/drawing/2014/main" val="1589723964"/>
                  </a:ext>
                </a:extLst>
              </a:tr>
              <a:tr h="720186">
                <a:tc gridSpan="2">
                  <a:txBody>
                    <a:bodyPr/>
                    <a:lstStyle/>
                    <a:p>
                      <a:pPr algn="ctr"/>
                      <a:r>
                        <a:rPr lang="mn-MN" sz="1200" dirty="0">
                          <a:latin typeface="Arial" panose="020B0604020202020204" pitchFamily="34" charset="0"/>
                          <a:cs typeface="Arial" panose="020B0604020202020204" pitchFamily="34" charset="0"/>
                        </a:rPr>
                        <a:t>Хорт хавдрын өвчлөл</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198</a:t>
                      </a:r>
                    </a:p>
                  </a:txBody>
                  <a:tcPr/>
                </a:tc>
                <a:tc>
                  <a:txBody>
                    <a:bodyPr/>
                    <a:lstStyle/>
                    <a:p>
                      <a:pPr algn="ctr"/>
                      <a:r>
                        <a:rPr lang="en-US" sz="1200" b="1" dirty="0">
                          <a:latin typeface="Arial" panose="020B0604020202020204" pitchFamily="34" charset="0"/>
                          <a:cs typeface="Arial" panose="020B0604020202020204" pitchFamily="34" charset="0"/>
                        </a:rPr>
                        <a:t>413</a:t>
                      </a:r>
                    </a:p>
                  </a:txBody>
                  <a:tcPr/>
                </a:tc>
                <a:tc>
                  <a:txBody>
                    <a:bodyPr/>
                    <a:lstStyle/>
                    <a:p>
                      <a:pPr algn="ctr"/>
                      <a:r>
                        <a:rPr lang="en-US" sz="1200" dirty="0">
                          <a:latin typeface="Arial" panose="020B0604020202020204" pitchFamily="34" charset="0"/>
                          <a:cs typeface="Arial" panose="020B0604020202020204" pitchFamily="34" charset="0"/>
                        </a:rPr>
                        <a:t>52</a:t>
                      </a:r>
                    </a:p>
                  </a:txBody>
                  <a:tcPr/>
                </a:tc>
                <a:tc>
                  <a:txBody>
                    <a:bodyPr/>
                    <a:lstStyle/>
                    <a:p>
                      <a:pPr algn="ctr"/>
                      <a:r>
                        <a:rPr lang="en-US" sz="1200" dirty="0">
                          <a:latin typeface="Arial" panose="020B0604020202020204" pitchFamily="34" charset="0"/>
                          <a:cs typeface="Arial" panose="020B0604020202020204" pitchFamily="34" charset="0"/>
                        </a:rPr>
                        <a:t>215</a:t>
                      </a:r>
                    </a:p>
                  </a:txBody>
                  <a:tcPr/>
                </a:tc>
                <a:tc>
                  <a:txBody>
                    <a:bodyPr/>
                    <a:lstStyle/>
                    <a:p>
                      <a:pPr algn="ctr"/>
                      <a:r>
                        <a:rPr lang="en-US" sz="1200" dirty="0">
                          <a:latin typeface="Arial" panose="020B0604020202020204" pitchFamily="34" charset="0"/>
                          <a:cs typeface="Arial" panose="020B0604020202020204" pitchFamily="34" charset="0"/>
                        </a:rPr>
                        <a:t>444</a:t>
                      </a:r>
                    </a:p>
                  </a:txBody>
                  <a:tcPr/>
                </a:tc>
                <a:tc>
                  <a:txBody>
                    <a:bodyPr/>
                    <a:lstStyle/>
                    <a:p>
                      <a:pPr algn="ctr"/>
                      <a:r>
                        <a:rPr lang="en-US" sz="1200" dirty="0">
                          <a:latin typeface="Arial" panose="020B0604020202020204" pitchFamily="34" charset="0"/>
                          <a:cs typeface="Arial" panose="020B0604020202020204" pitchFamily="34" charset="0"/>
                        </a:rPr>
                        <a:t>14</a:t>
                      </a:r>
                    </a:p>
                  </a:txBody>
                  <a:tcPr/>
                </a:tc>
                <a:extLst>
                  <a:ext uri="{0D108BD9-81ED-4DB2-BD59-A6C34878D82A}">
                    <a16:rowId xmlns:a16="http://schemas.microsoft.com/office/drawing/2014/main" val="3525464537"/>
                  </a:ext>
                </a:extLst>
              </a:tr>
              <a:tr h="739484">
                <a:tc gridSpan="2">
                  <a:txBody>
                    <a:bodyPr/>
                    <a:lstStyle/>
                    <a:p>
                      <a:pPr algn="ctr"/>
                      <a:r>
                        <a:rPr lang="mn-MN" sz="1200" dirty="0">
                          <a:latin typeface="Arial" panose="020B0604020202020204" pitchFamily="34" charset="0"/>
                          <a:cs typeface="Arial" panose="020B0604020202020204" pitchFamily="34" charset="0"/>
                        </a:rPr>
                        <a:t>Осол гэмтлийн өвчлөл</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r>
                        <a:rPr lang="en-US" sz="1200" dirty="0">
                          <a:latin typeface="Arial" panose="020B0604020202020204" pitchFamily="34" charset="0"/>
                          <a:cs typeface="Arial" panose="020B0604020202020204" pitchFamily="34" charset="0"/>
                        </a:rPr>
                        <a:t>14</a:t>
                      </a:r>
                    </a:p>
                  </a:txBody>
                  <a:tcPr/>
                </a:tc>
                <a:tc>
                  <a:txBody>
                    <a:bodyPr/>
                    <a:lstStyle/>
                    <a:p>
                      <a:pPr algn="ctr"/>
                      <a:r>
                        <a:rPr lang="en-US" sz="1200" b="1" dirty="0">
                          <a:latin typeface="Arial" panose="020B0604020202020204" pitchFamily="34" charset="0"/>
                          <a:cs typeface="Arial" panose="020B0604020202020204" pitchFamily="34" charset="0"/>
                        </a:rPr>
                        <a:t>526</a:t>
                      </a:r>
                    </a:p>
                  </a:txBody>
                  <a:tcPr/>
                </a:tc>
                <a:tc>
                  <a:txBody>
                    <a:bodyPr/>
                    <a:lstStyle/>
                    <a:p>
                      <a:pPr algn="ctr"/>
                      <a:r>
                        <a:rPr lang="en-US" sz="1200" dirty="0">
                          <a:latin typeface="Arial" panose="020B0604020202020204" pitchFamily="34" charset="0"/>
                          <a:cs typeface="Arial" panose="020B0604020202020204" pitchFamily="34" charset="0"/>
                        </a:rPr>
                        <a:t>32</a:t>
                      </a:r>
                    </a:p>
                  </a:txBody>
                  <a:tcPr/>
                </a:tc>
                <a:tc>
                  <a:txBody>
                    <a:bodyPr/>
                    <a:lstStyle/>
                    <a:p>
                      <a:pPr algn="ctr"/>
                      <a:r>
                        <a:rPr lang="en-US" sz="1200" dirty="0">
                          <a:latin typeface="Arial" panose="020B0604020202020204" pitchFamily="34" charset="0"/>
                          <a:cs typeface="Arial" panose="020B0604020202020204" pitchFamily="34" charset="0"/>
                        </a:rPr>
                        <a:t>13</a:t>
                      </a:r>
                    </a:p>
                  </a:txBody>
                  <a:tcPr/>
                </a:tc>
                <a:tc>
                  <a:txBody>
                    <a:bodyPr/>
                    <a:lstStyle/>
                    <a:p>
                      <a:pPr algn="ctr"/>
                      <a:r>
                        <a:rPr lang="en-US" sz="1200" dirty="0">
                          <a:latin typeface="Arial" panose="020B0604020202020204" pitchFamily="34" charset="0"/>
                          <a:cs typeface="Arial" panose="020B0604020202020204" pitchFamily="34" charset="0"/>
                        </a:rPr>
                        <a:t>739</a:t>
                      </a:r>
                    </a:p>
                  </a:txBody>
                  <a:tcPr/>
                </a:tc>
                <a:tc>
                  <a:txBody>
                    <a:bodyPr/>
                    <a:lstStyle/>
                    <a:p>
                      <a:pPr algn="ctr"/>
                      <a:r>
                        <a:rPr lang="en-US" sz="1200" dirty="0">
                          <a:latin typeface="Arial" panose="020B0604020202020204" pitchFamily="34" charset="0"/>
                          <a:cs typeface="Arial" panose="020B0604020202020204" pitchFamily="34" charset="0"/>
                        </a:rPr>
                        <a:t>379</a:t>
                      </a:r>
                    </a:p>
                  </a:txBody>
                  <a:tcPr/>
                </a:tc>
                <a:extLst>
                  <a:ext uri="{0D108BD9-81ED-4DB2-BD59-A6C34878D82A}">
                    <a16:rowId xmlns:a16="http://schemas.microsoft.com/office/drawing/2014/main" val="1652619237"/>
                  </a:ext>
                </a:extLst>
              </a:tr>
            </a:tbl>
          </a:graphicData>
        </a:graphic>
      </p:graphicFrame>
      <p:pic>
        <p:nvPicPr>
          <p:cNvPr id="13" name="Picture 2" descr="C:\Users\user\Downloads\bzd logo suuld.png">
            <a:extLst>
              <a:ext uri="{FF2B5EF4-FFF2-40B4-BE49-F238E27FC236}">
                <a16:creationId xmlns:a16="http://schemas.microsoft.com/office/drawing/2014/main" id="{00C1F1FD-60CA-8FDD-F25A-53BF8DCF5B5F}"/>
              </a:ext>
            </a:extLst>
          </p:cNvPr>
          <p:cNvPicPr>
            <a:picLocks noChangeAspect="1" noChangeArrowheads="1"/>
          </p:cNvPicPr>
          <p:nvPr/>
        </p:nvPicPr>
        <p:blipFill>
          <a:blip r:embed="rId2" cstate="print"/>
          <a:srcRect/>
          <a:stretch>
            <a:fillRect/>
          </a:stretch>
        </p:blipFill>
        <p:spPr bwMode="auto">
          <a:xfrm>
            <a:off x="152400" y="121921"/>
            <a:ext cx="914400" cy="792480"/>
          </a:xfrm>
          <a:prstGeom prst="rect">
            <a:avLst/>
          </a:prstGeom>
          <a:noFill/>
        </p:spPr>
      </p:pic>
    </p:spTree>
    <p:extLst>
      <p:ext uri="{BB962C8B-B14F-4D97-AF65-F5344CB8AC3E}">
        <p14:creationId xmlns:p14="http://schemas.microsoft.com/office/powerpoint/2010/main" val="2228743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a:bodyPr>
          <a:lstStyle/>
          <a:p>
            <a:r>
              <a:rPr lang="mn-MN" sz="1400" b="1" dirty="0">
                <a:solidFill>
                  <a:srgbClr val="0000FF"/>
                </a:solidFill>
                <a:latin typeface="Arial" pitchFamily="34" charset="0"/>
                <a:cs typeface="Arial" pitchFamily="34" charset="0"/>
              </a:rPr>
              <a:t>БЗДХ-өвчин өмнөх оны мөн үетэй харьцуулахад тэмбүү өмнөх оноос 0</a:t>
            </a:r>
            <a:r>
              <a:rPr lang="en-US" sz="1400" b="1" dirty="0">
                <a:solidFill>
                  <a:srgbClr val="0000FF"/>
                </a:solidFill>
                <a:latin typeface="Arial" pitchFamily="34" charset="0"/>
                <a:cs typeface="Arial" pitchFamily="34" charset="0"/>
              </a:rPr>
              <a:t>.</a:t>
            </a:r>
            <a:r>
              <a:rPr lang="mn-MN" sz="1400" b="1" dirty="0">
                <a:solidFill>
                  <a:srgbClr val="0000FF"/>
                </a:solidFill>
                <a:latin typeface="Arial" pitchFamily="34" charset="0"/>
                <a:cs typeface="Arial" pitchFamily="34" charset="0"/>
              </a:rPr>
              <a:t>4 промилоор өссөн, заг хүйтэн өмнөх оны мөн үетэй харьцуулахад 0.2 промилоор өссөн, трихомоназ өмнөх оны мөн үетэй харьцуулахад 0.9 промилоор буурсан байна.</a:t>
            </a:r>
            <a:endParaRPr lang="en-US" sz="1400" b="1" dirty="0">
              <a:solidFill>
                <a:srgbClr val="0000FF"/>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574024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786C7E29-D5D6-E0F2-D408-7E7ED62820BE}"/>
              </a:ext>
            </a:extLst>
          </p:cNvPr>
          <p:cNvPicPr>
            <a:picLocks noChangeAspect="1" noChangeArrowheads="1"/>
          </p:cNvPicPr>
          <p:nvPr/>
        </p:nvPicPr>
        <p:blipFill>
          <a:blip r:embed="rId3" cstate="print"/>
          <a:srcRect/>
          <a:stretch>
            <a:fillRect/>
          </a:stretch>
        </p:blipFill>
        <p:spPr bwMode="auto">
          <a:xfrm>
            <a:off x="914400" y="274638"/>
            <a:ext cx="1066800" cy="92456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mn-MN" sz="1400" b="1" dirty="0">
                <a:solidFill>
                  <a:srgbClr val="0000FF"/>
                </a:solidFill>
                <a:latin typeface="Arial" panose="020B0604020202020204" pitchFamily="34" charset="0"/>
                <a:cs typeface="Arial" panose="020B0604020202020204" pitchFamily="34" charset="0"/>
              </a:rPr>
              <a:t>0-1 </a:t>
            </a:r>
            <a:r>
              <a:rPr lang="en-US" sz="1400" b="1" dirty="0">
                <a:solidFill>
                  <a:srgbClr val="0000FF"/>
                </a:solidFill>
                <a:latin typeface="Arial" panose="020B0604020202020204" pitchFamily="34" charset="0"/>
                <a:cs typeface="Arial" panose="020B0604020202020204" pitchFamily="34" charset="0"/>
              </a:rPr>
              <a:t> </a:t>
            </a:r>
            <a:r>
              <a:rPr lang="mn-MN" sz="1400" b="1" dirty="0">
                <a:solidFill>
                  <a:srgbClr val="0000FF"/>
                </a:solidFill>
                <a:latin typeface="Arial" panose="020B0604020202020204" pitchFamily="34" charset="0"/>
                <a:cs typeface="Arial" panose="020B0604020202020204" pitchFamily="34" charset="0"/>
              </a:rPr>
              <a:t>насны хүүхдийн эндэгдэл хороогоор</a:t>
            </a:r>
            <a:br>
              <a:rPr lang="mn-MN" sz="1400" b="1" dirty="0">
                <a:solidFill>
                  <a:srgbClr val="0000FF"/>
                </a:solidFill>
                <a:latin typeface="Arial" panose="020B0604020202020204" pitchFamily="34" charset="0"/>
                <a:cs typeface="Arial" panose="020B0604020202020204" pitchFamily="34" charset="0"/>
              </a:rPr>
            </a:br>
            <a:r>
              <a:rPr lang="mn-MN" sz="1400" b="1" dirty="0">
                <a:solidFill>
                  <a:srgbClr val="0000FF"/>
                </a:solidFill>
                <a:latin typeface="Arial" panose="020B0604020202020204" pitchFamily="34" charset="0"/>
                <a:cs typeface="Arial" panose="020B0604020202020204" pitchFamily="34" charset="0"/>
              </a:rPr>
              <a:t> эхний 10 сараар</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64360646"/>
              </p:ext>
            </p:extLst>
          </p:nvPr>
        </p:nvGraphicFramePr>
        <p:xfrm>
          <a:off x="457200" y="1143000"/>
          <a:ext cx="82296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1426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1400" b="1" dirty="0">
                <a:solidFill>
                  <a:srgbClr val="0000FF"/>
                </a:solidFill>
                <a:latin typeface="Arial" panose="020B0604020202020204" pitchFamily="34" charset="0"/>
                <a:cs typeface="Arial" panose="020B0604020202020204" pitchFamily="34" charset="0"/>
              </a:rPr>
              <a:t>1-5</a:t>
            </a:r>
            <a:r>
              <a:rPr lang="mn-MN" sz="1400" b="1" dirty="0">
                <a:solidFill>
                  <a:srgbClr val="0000FF"/>
                </a:solidFill>
                <a:latin typeface="Arial" panose="020B0604020202020204" pitchFamily="34" charset="0"/>
                <a:cs typeface="Arial" panose="020B0604020202020204" pitchFamily="34" charset="0"/>
              </a:rPr>
              <a:t> </a:t>
            </a:r>
            <a:r>
              <a:rPr lang="en-US" sz="1400" b="1" dirty="0">
                <a:solidFill>
                  <a:srgbClr val="0000FF"/>
                </a:solidFill>
                <a:latin typeface="Arial" panose="020B0604020202020204" pitchFamily="34" charset="0"/>
                <a:cs typeface="Arial" panose="020B0604020202020204" pitchFamily="34" charset="0"/>
              </a:rPr>
              <a:t> </a:t>
            </a:r>
            <a:r>
              <a:rPr lang="mn-MN" sz="1400" b="1" dirty="0">
                <a:solidFill>
                  <a:srgbClr val="0000FF"/>
                </a:solidFill>
                <a:latin typeface="Arial" panose="020B0604020202020204" pitchFamily="34" charset="0"/>
                <a:cs typeface="Arial" panose="020B0604020202020204" pitchFamily="34" charset="0"/>
              </a:rPr>
              <a:t>насны хүүхдийн эндэгдэл хороогоор</a:t>
            </a:r>
            <a:br>
              <a:rPr lang="mn-MN" sz="1400" b="1" dirty="0">
                <a:solidFill>
                  <a:srgbClr val="0000FF"/>
                </a:solidFill>
                <a:latin typeface="Arial" panose="020B0604020202020204" pitchFamily="34" charset="0"/>
                <a:cs typeface="Arial" panose="020B0604020202020204" pitchFamily="34" charset="0"/>
              </a:rPr>
            </a:br>
            <a:r>
              <a:rPr lang="mn-MN" sz="1400" b="1" dirty="0">
                <a:solidFill>
                  <a:srgbClr val="0000FF"/>
                </a:solidFill>
                <a:latin typeface="Arial" panose="020B0604020202020204" pitchFamily="34" charset="0"/>
                <a:cs typeface="Arial" panose="020B0604020202020204" pitchFamily="34" charset="0"/>
              </a:rPr>
              <a:t> эхний 10 сараар</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07795852"/>
              </p:ext>
            </p:extLst>
          </p:nvPr>
        </p:nvGraphicFramePr>
        <p:xfrm>
          <a:off x="457200" y="1143000"/>
          <a:ext cx="82296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8649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4805"/>
            <a:ext cx="8229600" cy="754063"/>
          </a:xfrm>
        </p:spPr>
        <p:txBody>
          <a:bodyPr>
            <a:normAutofit fontScale="90000"/>
          </a:bodyPr>
          <a:lstStyle/>
          <a:p>
            <a:r>
              <a:rPr lang="mn-MN" sz="1800" b="1" dirty="0">
                <a:solidFill>
                  <a:srgbClr val="0000FF"/>
                </a:solidFill>
                <a:latin typeface="Arial" panose="020B0604020202020204" pitchFamily="34" charset="0"/>
                <a:cs typeface="Arial" panose="020B0604020202020204" pitchFamily="34" charset="0"/>
              </a:rPr>
              <a:t>Амьгүй төрөлт хороогоор</a:t>
            </a:r>
            <a:br>
              <a:rPr lang="mn-MN" sz="1800" b="1" dirty="0">
                <a:solidFill>
                  <a:srgbClr val="0000FF"/>
                </a:solidFill>
                <a:latin typeface="Arial" panose="020B0604020202020204" pitchFamily="34" charset="0"/>
                <a:cs typeface="Arial" panose="020B0604020202020204" pitchFamily="34" charset="0"/>
              </a:rPr>
            </a:br>
            <a:r>
              <a:rPr lang="mn-MN" sz="1800" b="1" dirty="0">
                <a:solidFill>
                  <a:srgbClr val="0000FF"/>
                </a:solidFill>
                <a:latin typeface="Arial" panose="020B0604020202020204" pitchFamily="34" charset="0"/>
                <a:cs typeface="Arial" panose="020B0604020202020204" pitchFamily="34" charset="0"/>
              </a:rPr>
              <a:t> эхний 10 сараар</a:t>
            </a:r>
            <a:br>
              <a:rPr lang="mn-MN" sz="1400" b="1" dirty="0">
                <a:solidFill>
                  <a:srgbClr val="0000FF"/>
                </a:solidFill>
                <a:latin typeface="Arial" panose="020B0604020202020204" pitchFamily="34" charset="0"/>
                <a:cs typeface="Arial" panose="020B0604020202020204" pitchFamily="34" charset="0"/>
              </a:rPr>
            </a:br>
            <a:endParaRPr lang="mn-MN" sz="1400" b="1" dirty="0">
              <a:solidFill>
                <a:srgbClr val="0000FF"/>
              </a:solidFill>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9655767"/>
              </p:ext>
            </p:extLst>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0168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mn-MN" sz="1600" b="1" dirty="0">
                <a:solidFill>
                  <a:srgbClr val="0000FF"/>
                </a:solidFill>
                <a:latin typeface="Arial" panose="020B0604020202020204" pitchFamily="34" charset="0"/>
                <a:cs typeface="Arial" panose="020B0604020202020204" pitchFamily="34" charset="0"/>
              </a:rPr>
              <a:t>Гэрийн  төрөлт хороогоор</a:t>
            </a:r>
            <a:br>
              <a:rPr lang="mn-MN" sz="1600" b="1" dirty="0">
                <a:solidFill>
                  <a:srgbClr val="0000FF"/>
                </a:solidFill>
                <a:latin typeface="Arial" panose="020B0604020202020204" pitchFamily="34" charset="0"/>
                <a:cs typeface="Arial" panose="020B0604020202020204" pitchFamily="34" charset="0"/>
              </a:rPr>
            </a:br>
            <a:r>
              <a:rPr lang="mn-MN" sz="1600" b="1" dirty="0">
                <a:solidFill>
                  <a:srgbClr val="0000FF"/>
                </a:solidFill>
                <a:latin typeface="Arial" panose="020B0604020202020204" pitchFamily="34" charset="0"/>
                <a:cs typeface="Arial" panose="020B0604020202020204" pitchFamily="34" charset="0"/>
              </a:rPr>
              <a:t> эхний 10 сараар</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560994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0168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normAutofit/>
          </a:bodyPr>
          <a:lstStyle/>
          <a:p>
            <a:r>
              <a:rPr lang="mn-MN" sz="1800" b="1" dirty="0">
                <a:solidFill>
                  <a:schemeClr val="accent6">
                    <a:lumMod val="75000"/>
                  </a:schemeClr>
                </a:solidFill>
                <a:latin typeface="Arial" panose="020B0604020202020204" pitchFamily="34" charset="0"/>
                <a:cs typeface="Arial" panose="020B0604020202020204" pitchFamily="34" charset="0"/>
              </a:rPr>
              <a:t>Хяналтгүй  төрөлт хороогоор эхний 10 сараар</a:t>
            </a:r>
            <a:br>
              <a:rPr lang="mn-MN" sz="1800" b="1" dirty="0">
                <a:solidFill>
                  <a:schemeClr val="accent6">
                    <a:lumMod val="75000"/>
                  </a:schemeClr>
                </a:solidFill>
                <a:latin typeface="Arial" panose="020B0604020202020204" pitchFamily="34" charset="0"/>
                <a:cs typeface="Arial" panose="020B0604020202020204" pitchFamily="34" charset="0"/>
              </a:rPr>
            </a:br>
            <a:br>
              <a:rPr lang="mn-MN" sz="1400" b="1" dirty="0">
                <a:solidFill>
                  <a:srgbClr val="0000FF"/>
                </a:solidFill>
                <a:latin typeface="Arial" panose="020B0604020202020204" pitchFamily="34" charset="0"/>
                <a:cs typeface="Arial" panose="020B0604020202020204" pitchFamily="34" charset="0"/>
              </a:rPr>
            </a:br>
            <a:endParaRPr lang="mn-MN" sz="1400" b="1" dirty="0">
              <a:solidFill>
                <a:srgbClr val="0000FF"/>
              </a:solidFill>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924064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6634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44158"/>
            <a:ext cx="5410200" cy="1143000"/>
          </a:xfrm>
        </p:spPr>
        <p:txBody>
          <a:bodyPr>
            <a:normAutofit/>
          </a:bodyPr>
          <a:lstStyle/>
          <a:p>
            <a:r>
              <a:rPr lang="mn-MN" sz="1400" b="1" dirty="0">
                <a:solidFill>
                  <a:srgbClr val="0000FF"/>
                </a:solidFill>
                <a:latin typeface="Arial" pitchFamily="34" charset="0"/>
                <a:cs typeface="Arial" pitchFamily="34" charset="0"/>
              </a:rPr>
              <a:t>Баянзүрх Дүүргийн Эрүүл Мэндийн Төвийн Үндсэн үзүүлэлтийн Дүгнэлт</a:t>
            </a:r>
            <a:endParaRPr lang="en-US" sz="1400" b="1" dirty="0">
              <a:solidFill>
                <a:srgbClr val="0000FF"/>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mn-MN" sz="2400" b="1" dirty="0">
                <a:solidFill>
                  <a:srgbClr val="FF0000"/>
                </a:solidFill>
                <a:latin typeface="Arial" pitchFamily="34" charset="0"/>
                <a:cs typeface="Arial" pitchFamily="34" charset="0"/>
              </a:rPr>
              <a:t>                                     САЙЖИРСАН ҮЗҮҮЛЭЛТ</a:t>
            </a:r>
          </a:p>
          <a:p>
            <a:pPr marL="0" indent="0">
              <a:buNone/>
            </a:pPr>
            <a:endParaRPr lang="mn-MN" sz="2400" b="1" dirty="0">
              <a:solidFill>
                <a:schemeClr val="accent4">
                  <a:lumMod val="50000"/>
                </a:schemeClr>
              </a:solidFill>
              <a:latin typeface="Arial" pitchFamily="34" charset="0"/>
              <a:cs typeface="Arial" pitchFamily="34" charset="0"/>
            </a:endParaRPr>
          </a:p>
          <a:p>
            <a:r>
              <a:rPr lang="mn-MN" sz="2400" b="1" dirty="0">
                <a:solidFill>
                  <a:schemeClr val="accent4">
                    <a:lumMod val="50000"/>
                  </a:schemeClr>
                </a:solidFill>
                <a:latin typeface="Arial" pitchFamily="34" charset="0"/>
                <a:cs typeface="Arial" pitchFamily="34" charset="0"/>
              </a:rPr>
              <a:t>Төрөлхийн тэмбүүгийн тохиолдол бүртгэгдээгүй.</a:t>
            </a:r>
          </a:p>
          <a:p>
            <a:r>
              <a:rPr lang="mn-MN" sz="2400" b="1" dirty="0">
                <a:solidFill>
                  <a:schemeClr val="accent4">
                    <a:lumMod val="50000"/>
                  </a:schemeClr>
                </a:solidFill>
                <a:latin typeface="Arial" pitchFamily="34" charset="0"/>
                <a:cs typeface="Arial" pitchFamily="34" charset="0"/>
              </a:rPr>
              <a:t>Жирэмсний эрт хяналтын хувь 1.2%-р өссөн.</a:t>
            </a:r>
            <a:endParaRPr lang="mn-MN" dirty="0"/>
          </a:p>
          <a:p>
            <a:r>
              <a:rPr lang="mn-MN" sz="2400" b="1" dirty="0">
                <a:solidFill>
                  <a:schemeClr val="accent4">
                    <a:lumMod val="50000"/>
                  </a:schemeClr>
                </a:solidFill>
                <a:latin typeface="Arial" pitchFamily="34" charset="0"/>
                <a:cs typeface="Arial" pitchFamily="34" charset="0"/>
              </a:rPr>
              <a:t>Амьгүй төрөлт өмнөх оны мөн үетэй харьцуулахад 2.1 промилоор буурсан.</a:t>
            </a:r>
          </a:p>
          <a:p>
            <a:r>
              <a:rPr lang="mn-MN" sz="2400" b="1" dirty="0">
                <a:solidFill>
                  <a:schemeClr val="accent4">
                    <a:lumMod val="50000"/>
                  </a:schemeClr>
                </a:solidFill>
                <a:latin typeface="Arial" pitchFamily="34" charset="0"/>
                <a:cs typeface="Arial" pitchFamily="34" charset="0"/>
              </a:rPr>
              <a:t>0-1 насны эндэгдэл 4.0 промилоор буурсан.</a:t>
            </a:r>
          </a:p>
          <a:p>
            <a:r>
              <a:rPr lang="mn-MN" sz="2400" b="1" dirty="0">
                <a:solidFill>
                  <a:srgbClr val="002060"/>
                </a:solidFill>
                <a:latin typeface="Arial" pitchFamily="34" charset="0"/>
                <a:cs typeface="Arial" pitchFamily="34" charset="0"/>
              </a:rPr>
              <a:t>Хяналтгүй төрөлт 8 тохиолдлоор буюу 0.1 промилоор буурсан.</a:t>
            </a:r>
          </a:p>
          <a:p>
            <a:r>
              <a:rPr lang="mn-MN" sz="2400" b="1" dirty="0">
                <a:solidFill>
                  <a:schemeClr val="accent4">
                    <a:lumMod val="50000"/>
                  </a:schemeClr>
                </a:solidFill>
                <a:latin typeface="Arial" pitchFamily="34" charset="0"/>
                <a:cs typeface="Arial" pitchFamily="34" charset="0"/>
              </a:rPr>
              <a:t>Гэрийн төрөлт 7 тохиолдлоор буюу 0.1 промилоор буурсан.</a:t>
            </a:r>
          </a:p>
          <a:p>
            <a:r>
              <a:rPr lang="mn-MN" sz="2400" b="1" dirty="0">
                <a:solidFill>
                  <a:schemeClr val="accent4">
                    <a:lumMod val="50000"/>
                  </a:schemeClr>
                </a:solidFill>
                <a:latin typeface="Arial" pitchFamily="34" charset="0"/>
                <a:cs typeface="Arial" pitchFamily="34" charset="0"/>
              </a:rPr>
              <a:t>Нийт халдварт өвчин 22.1 продицимилээр буурсан.</a:t>
            </a:r>
          </a:p>
          <a:p>
            <a:r>
              <a:rPr lang="mn-MN" sz="2400" b="1" dirty="0">
                <a:solidFill>
                  <a:srgbClr val="002060"/>
                </a:solidFill>
                <a:latin typeface="Arial" pitchFamily="34" charset="0"/>
                <a:cs typeface="Arial" pitchFamily="34" charset="0"/>
              </a:rPr>
              <a:t>Сүрьеэ 43 тохиолдлоор буюу 1.4 промилоор буурсан.</a:t>
            </a:r>
          </a:p>
          <a:p>
            <a:r>
              <a:rPr lang="mn-MN" sz="2400" b="1" dirty="0">
                <a:solidFill>
                  <a:srgbClr val="002060"/>
                </a:solidFill>
                <a:latin typeface="Arial" pitchFamily="34" charset="0"/>
                <a:cs typeface="Arial" pitchFamily="34" charset="0"/>
              </a:rPr>
              <a:t>Трихомоназ 27 тохиолдлоор буюу 0.9 промилоор буурсан.</a:t>
            </a:r>
          </a:p>
          <a:p>
            <a:endParaRPr lang="mn-MN" sz="2400" b="1" dirty="0">
              <a:solidFill>
                <a:schemeClr val="accent4">
                  <a:lumMod val="50000"/>
                </a:schemeClr>
              </a:solidFill>
              <a:latin typeface="Arial" pitchFamily="34" charset="0"/>
              <a:cs typeface="Arial" pitchFamily="34" charset="0"/>
            </a:endParaRPr>
          </a:p>
          <a:p>
            <a:pPr>
              <a:buNone/>
            </a:pPr>
            <a:endParaRPr lang="mn-MN" sz="2400" b="1" dirty="0">
              <a:solidFill>
                <a:srgbClr val="0070C0"/>
              </a:solidFill>
              <a:latin typeface="Arial" pitchFamily="34" charset="0"/>
              <a:cs typeface="Arial" pitchFamily="34" charset="0"/>
            </a:endParaRPr>
          </a:p>
        </p:txBody>
      </p:sp>
      <p:pic>
        <p:nvPicPr>
          <p:cNvPr id="4" name="Picture 2" descr="C:\Users\user\Downloads\bzd logo suuld.png">
            <a:extLst>
              <a:ext uri="{FF2B5EF4-FFF2-40B4-BE49-F238E27FC236}">
                <a16:creationId xmlns:a16="http://schemas.microsoft.com/office/drawing/2014/main" id="{13CEA695-A9A4-69D0-6853-B375837828EF}"/>
              </a:ext>
            </a:extLst>
          </p:cNvPr>
          <p:cNvPicPr>
            <a:picLocks noChangeAspect="1" noChangeArrowheads="1"/>
          </p:cNvPicPr>
          <p:nvPr/>
        </p:nvPicPr>
        <p:blipFill>
          <a:blip r:embed="rId2" cstate="print"/>
          <a:srcRect/>
          <a:stretch>
            <a:fillRect/>
          </a:stretch>
        </p:blipFill>
        <p:spPr bwMode="auto">
          <a:xfrm>
            <a:off x="762000" y="188278"/>
            <a:ext cx="1447800" cy="125476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79890"/>
            <a:ext cx="5943600" cy="863110"/>
          </a:xfrm>
        </p:spPr>
        <p:txBody>
          <a:bodyPr>
            <a:normAutofit/>
          </a:bodyPr>
          <a:lstStyle/>
          <a:p>
            <a:r>
              <a:rPr lang="mn-MN" sz="1400" b="1" dirty="0">
                <a:solidFill>
                  <a:srgbClr val="0000FF"/>
                </a:solidFill>
                <a:latin typeface="Arial" pitchFamily="34" charset="0"/>
                <a:cs typeface="Arial" pitchFamily="34" charset="0"/>
              </a:rPr>
              <a:t>Баянзүрх Дүүргийн Эрүүл Мэндийн Төвийн Үндсэн үзүүлэлтийн Дүгнэлт</a:t>
            </a:r>
            <a:endParaRPr lang="en-US" sz="1400" b="1" dirty="0">
              <a:solidFill>
                <a:srgbClr val="0000FF"/>
              </a:solidFill>
              <a:latin typeface="Arial" pitchFamily="34" charset="0"/>
              <a:cs typeface="Arial" pitchFamily="34" charset="0"/>
            </a:endParaRPr>
          </a:p>
        </p:txBody>
      </p:sp>
      <p:sp>
        <p:nvSpPr>
          <p:cNvPr id="3" name="Content Placeholder 2"/>
          <p:cNvSpPr>
            <a:spLocks noGrp="1"/>
          </p:cNvSpPr>
          <p:nvPr>
            <p:ph idx="1"/>
          </p:nvPr>
        </p:nvSpPr>
        <p:spPr>
          <a:xfrm>
            <a:off x="533400" y="1447800"/>
            <a:ext cx="8229600" cy="4865155"/>
          </a:xfrm>
          <a:ln>
            <a:solidFill>
              <a:schemeClr val="accent1">
                <a:lumMod val="75000"/>
              </a:schemeClr>
            </a:solidFill>
          </a:ln>
        </p:spPr>
        <p:txBody>
          <a:bodyPr>
            <a:normAutofit/>
          </a:bodyPr>
          <a:lstStyle/>
          <a:p>
            <a:pPr marL="0" indent="0">
              <a:buNone/>
            </a:pPr>
            <a:r>
              <a:rPr lang="mn-MN" b="1" dirty="0">
                <a:solidFill>
                  <a:srgbClr val="FF0000"/>
                </a:solidFill>
                <a:latin typeface="Arial" pitchFamily="34" charset="0"/>
                <a:cs typeface="Arial" pitchFamily="34" charset="0"/>
              </a:rPr>
              <a:t>                    </a:t>
            </a:r>
          </a:p>
          <a:p>
            <a:pPr marL="0" indent="0">
              <a:buNone/>
            </a:pPr>
            <a:r>
              <a:rPr lang="mn-MN" sz="2400" b="1" dirty="0">
                <a:solidFill>
                  <a:srgbClr val="FF0000"/>
                </a:solidFill>
                <a:latin typeface="Arial" pitchFamily="34" charset="0"/>
                <a:cs typeface="Arial" pitchFamily="34" charset="0"/>
              </a:rPr>
              <a:t>                             АНХААРАХ ҮЗҮҮЛЭЛТ:</a:t>
            </a:r>
          </a:p>
          <a:p>
            <a:pPr marL="0" indent="0">
              <a:buNone/>
            </a:pPr>
            <a:endParaRPr lang="mn-MN" b="1" dirty="0">
              <a:solidFill>
                <a:srgbClr val="FF0000"/>
              </a:solidFill>
              <a:latin typeface="Arial" pitchFamily="34" charset="0"/>
              <a:cs typeface="Arial" pitchFamily="34" charset="0"/>
            </a:endParaRPr>
          </a:p>
          <a:p>
            <a:r>
              <a:rPr lang="mn-MN" sz="2000" b="1" dirty="0">
                <a:solidFill>
                  <a:schemeClr val="accent4">
                    <a:lumMod val="50000"/>
                  </a:schemeClr>
                </a:solidFill>
                <a:latin typeface="Arial" pitchFamily="34" charset="0"/>
                <a:cs typeface="Arial" pitchFamily="34" charset="0"/>
              </a:rPr>
              <a:t>1-5 насны эндэгдэл  15 тохиолдлоор буюу 2.8</a:t>
            </a:r>
            <a:r>
              <a:rPr lang="en-US" sz="2000" b="1" dirty="0">
                <a:solidFill>
                  <a:schemeClr val="accent4">
                    <a:lumMod val="50000"/>
                  </a:schemeClr>
                </a:solidFill>
                <a:latin typeface="Arial" pitchFamily="34" charset="0"/>
                <a:cs typeface="Arial" pitchFamily="34" charset="0"/>
              </a:rPr>
              <a:t> </a:t>
            </a:r>
            <a:r>
              <a:rPr lang="mn-MN" sz="2000" b="1" dirty="0">
                <a:solidFill>
                  <a:schemeClr val="accent4">
                    <a:lumMod val="50000"/>
                  </a:schemeClr>
                </a:solidFill>
                <a:latin typeface="Arial" pitchFamily="34" charset="0"/>
                <a:cs typeface="Arial" pitchFamily="34" charset="0"/>
              </a:rPr>
              <a:t>промилоор өссөн. </a:t>
            </a:r>
          </a:p>
          <a:p>
            <a:r>
              <a:rPr lang="mn-MN" sz="2000" b="1" dirty="0">
                <a:solidFill>
                  <a:schemeClr val="accent4">
                    <a:lumMod val="50000"/>
                  </a:schemeClr>
                </a:solidFill>
                <a:latin typeface="Arial" pitchFamily="34" charset="0"/>
                <a:cs typeface="Arial" pitchFamily="34" charset="0"/>
              </a:rPr>
              <a:t>Цусан суулга 4.24 промилоор өссөн.</a:t>
            </a:r>
          </a:p>
          <a:p>
            <a:r>
              <a:rPr lang="mn-MN" sz="2000" b="1" dirty="0">
                <a:solidFill>
                  <a:schemeClr val="accent4">
                    <a:lumMod val="50000"/>
                  </a:schemeClr>
                </a:solidFill>
                <a:latin typeface="Arial" pitchFamily="34" charset="0"/>
                <a:cs typeface="Arial" pitchFamily="34" charset="0"/>
              </a:rPr>
              <a:t>Сальмонеллёз 1.6 промилоор өссөн.</a:t>
            </a:r>
          </a:p>
          <a:p>
            <a:r>
              <a:rPr lang="mn-MN" sz="2000" b="1" dirty="0">
                <a:solidFill>
                  <a:srgbClr val="002060"/>
                </a:solidFill>
                <a:latin typeface="Arial" pitchFamily="34" charset="0"/>
                <a:cs typeface="Arial" pitchFamily="34" charset="0"/>
              </a:rPr>
              <a:t>Тэмбүү 38 тохиолдлоор буюу 0.4 промилоор өссөн.</a:t>
            </a:r>
            <a:endParaRPr lang="mn-MN" sz="2200" b="1" dirty="0">
              <a:solidFill>
                <a:srgbClr val="002060"/>
              </a:solidFill>
              <a:latin typeface="Arial" pitchFamily="34" charset="0"/>
              <a:cs typeface="Arial" pitchFamily="34" charset="0"/>
            </a:endParaRPr>
          </a:p>
          <a:p>
            <a:endParaRPr lang="mn-MN" b="1" dirty="0">
              <a:solidFill>
                <a:srgbClr val="002060"/>
              </a:solidFill>
              <a:latin typeface="Arial" pitchFamily="34" charset="0"/>
              <a:cs typeface="Arial" pitchFamily="34" charset="0"/>
            </a:endParaRPr>
          </a:p>
          <a:p>
            <a:pPr>
              <a:buNone/>
            </a:pPr>
            <a:endParaRPr lang="en-US" b="1" dirty="0">
              <a:solidFill>
                <a:srgbClr val="FF0000"/>
              </a:solidFill>
              <a:latin typeface="Arial" pitchFamily="34" charset="0"/>
              <a:cs typeface="Arial" pitchFamily="34" charset="0"/>
            </a:endParaRPr>
          </a:p>
          <a:p>
            <a:endParaRPr lang="en-US" dirty="0"/>
          </a:p>
        </p:txBody>
      </p:sp>
      <p:pic>
        <p:nvPicPr>
          <p:cNvPr id="4" name="Picture 2" descr="C:\Users\user\Downloads\bzd logo suuld.png">
            <a:extLst>
              <a:ext uri="{FF2B5EF4-FFF2-40B4-BE49-F238E27FC236}">
                <a16:creationId xmlns:a16="http://schemas.microsoft.com/office/drawing/2014/main" id="{96A2499E-168D-0F85-F2C7-11B8BA6C80FF}"/>
              </a:ext>
            </a:extLst>
          </p:cNvPr>
          <p:cNvPicPr>
            <a:picLocks noChangeAspect="1" noChangeArrowheads="1"/>
          </p:cNvPicPr>
          <p:nvPr/>
        </p:nvPicPr>
        <p:blipFill>
          <a:blip r:embed="rId2" cstate="print"/>
          <a:srcRect/>
          <a:stretch>
            <a:fillRect/>
          </a:stretch>
        </p:blipFill>
        <p:spPr bwMode="auto">
          <a:xfrm>
            <a:off x="990600" y="202665"/>
            <a:ext cx="1219200" cy="105834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51161-C732-BDDA-7107-2239FA259C48}"/>
              </a:ext>
            </a:extLst>
          </p:cNvPr>
          <p:cNvSpPr>
            <a:spLocks noGrp="1"/>
          </p:cNvSpPr>
          <p:nvPr>
            <p:ph type="title"/>
          </p:nvPr>
        </p:nvSpPr>
        <p:spPr>
          <a:xfrm>
            <a:off x="1447800" y="281565"/>
            <a:ext cx="7467600" cy="1173162"/>
          </a:xfrm>
        </p:spPr>
        <p:txBody>
          <a:bodyPr>
            <a:noAutofit/>
          </a:bodyPr>
          <a:lstStyle/>
          <a:p>
            <a:r>
              <a:rPr lang="mn-MN" sz="1400" b="1" dirty="0">
                <a:latin typeface="Arial" panose="020B0604020202020204" pitchFamily="34" charset="0"/>
                <a:cs typeface="Arial" panose="020B0604020202020204" pitchFamily="34" charset="0"/>
              </a:rPr>
              <a:t>Амбулаторийн үзлэг кабинетээр 2023-2024 оны эхний 10 сарын байдлаар </a:t>
            </a:r>
            <a:br>
              <a:rPr lang="mn-MN" sz="1800" b="1" dirty="0">
                <a:latin typeface="Arial" panose="020B0604020202020204" pitchFamily="34" charset="0"/>
                <a:cs typeface="Arial" panose="020B0604020202020204" pitchFamily="34" charset="0"/>
              </a:rPr>
            </a:br>
            <a:r>
              <a:rPr lang="mn-MN" sz="1400" dirty="0">
                <a:latin typeface="Arial" panose="020B0604020202020204" pitchFamily="34" charset="0"/>
                <a:cs typeface="Arial" panose="020B0604020202020204" pitchFamily="34" charset="0"/>
              </a:rPr>
              <a:t>2024 оны эхний </a:t>
            </a:r>
            <a:r>
              <a:rPr lang="en-US" sz="1400" dirty="0">
                <a:latin typeface="Arial" panose="020B0604020202020204" pitchFamily="34" charset="0"/>
                <a:cs typeface="Arial" panose="020B0604020202020204" pitchFamily="34" charset="0"/>
              </a:rPr>
              <a:t>10</a:t>
            </a:r>
            <a:r>
              <a:rPr lang="mn-MN" sz="1400" dirty="0">
                <a:latin typeface="Arial" panose="020B0604020202020204" pitchFamily="34" charset="0"/>
                <a:cs typeface="Arial" panose="020B0604020202020204" pitchFamily="34" charset="0"/>
              </a:rPr>
              <a:t> сарын байдлаар Нарийн мэргэжлийн эмч нарын нийт үзлэг </a:t>
            </a:r>
            <a:r>
              <a:rPr lang="en-US" sz="1400" dirty="0">
                <a:latin typeface="Arial" panose="020B0604020202020204" pitchFamily="34" charset="0"/>
                <a:cs typeface="Arial" panose="020B0604020202020204" pitchFamily="34" charset="0"/>
              </a:rPr>
              <a:t>451072</a:t>
            </a:r>
            <a:r>
              <a:rPr lang="mn-MN" sz="1400" dirty="0">
                <a:latin typeface="Arial" panose="020B0604020202020204" pitchFamily="34" charset="0"/>
                <a:cs typeface="Arial" panose="020B0604020202020204" pitchFamily="34" charset="0"/>
              </a:rPr>
              <a:t>, өмнөх оны мөн үетэй харьцуулахад </a:t>
            </a:r>
            <a:r>
              <a:rPr lang="en-US" sz="1400" dirty="0">
                <a:latin typeface="Arial" panose="020B0604020202020204" pitchFamily="34" charset="0"/>
                <a:cs typeface="Arial" panose="020B0604020202020204" pitchFamily="34" charset="0"/>
              </a:rPr>
              <a:t>84014</a:t>
            </a:r>
            <a:r>
              <a:rPr lang="mn-MN" sz="1400" dirty="0">
                <a:latin typeface="Arial" panose="020B0604020202020204" pitchFamily="34" charset="0"/>
                <a:cs typeface="Arial" panose="020B0604020202020204" pitchFamily="34" charset="0"/>
              </a:rPr>
              <a:t> үзлэгээр буурсан үзүүлэлттэй байна.</a:t>
            </a:r>
            <a:endParaRPr lang="en-US" sz="1400" dirty="0"/>
          </a:p>
        </p:txBody>
      </p:sp>
      <p:graphicFrame>
        <p:nvGraphicFramePr>
          <p:cNvPr id="8" name="Content Placeholder 7">
            <a:extLst>
              <a:ext uri="{FF2B5EF4-FFF2-40B4-BE49-F238E27FC236}">
                <a16:creationId xmlns:a16="http://schemas.microsoft.com/office/drawing/2014/main" id="{20BA12E3-11C6-D6F3-8E12-C2DA3A2A89BD}"/>
              </a:ext>
            </a:extLst>
          </p:cNvPr>
          <p:cNvGraphicFramePr>
            <a:graphicFrameLocks noGrp="1"/>
          </p:cNvGraphicFramePr>
          <p:nvPr>
            <p:ph idx="1"/>
            <p:extLst>
              <p:ext uri="{D42A27DB-BD31-4B8C-83A1-F6EECF244321}">
                <p14:modId xmlns:p14="http://schemas.microsoft.com/office/powerpoint/2010/main" val="3567219304"/>
              </p:ext>
            </p:extLst>
          </p:nvPr>
        </p:nvGraphicFramePr>
        <p:xfrm>
          <a:off x="295564" y="1371600"/>
          <a:ext cx="8619836" cy="5334000"/>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2" descr="C:\Users\user\Downloads\bzd logo suuld.png">
            <a:extLst>
              <a:ext uri="{FF2B5EF4-FFF2-40B4-BE49-F238E27FC236}">
                <a16:creationId xmlns:a16="http://schemas.microsoft.com/office/drawing/2014/main" id="{6E820787-AA1B-32FD-DE02-697C667D76C7}"/>
              </a:ext>
            </a:extLst>
          </p:cNvPr>
          <p:cNvPicPr>
            <a:picLocks noChangeAspect="1" noChangeArrowheads="1"/>
          </p:cNvPicPr>
          <p:nvPr/>
        </p:nvPicPr>
        <p:blipFill>
          <a:blip r:embed="rId3" cstate="print"/>
          <a:srcRect/>
          <a:stretch>
            <a:fillRect/>
          </a:stretch>
        </p:blipFill>
        <p:spPr bwMode="auto">
          <a:xfrm>
            <a:off x="295564" y="354902"/>
            <a:ext cx="997267" cy="864298"/>
          </a:xfrm>
          <a:prstGeom prst="rect">
            <a:avLst/>
          </a:prstGeom>
          <a:noFill/>
        </p:spPr>
      </p:pic>
    </p:spTree>
    <p:extLst>
      <p:ext uri="{BB962C8B-B14F-4D97-AF65-F5344CB8AC3E}">
        <p14:creationId xmlns:p14="http://schemas.microsoft.com/office/powerpoint/2010/main" val="168236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7D38-C23D-B98E-2383-5580F6E8B0DB}"/>
              </a:ext>
            </a:extLst>
          </p:cNvPr>
          <p:cNvSpPr>
            <a:spLocks noGrp="1"/>
          </p:cNvSpPr>
          <p:nvPr>
            <p:ph type="title"/>
          </p:nvPr>
        </p:nvSpPr>
        <p:spPr>
          <a:xfrm>
            <a:off x="914400" y="38100"/>
            <a:ext cx="8229600" cy="563562"/>
          </a:xfrm>
        </p:spPr>
        <p:txBody>
          <a:bodyPr>
            <a:normAutofit fontScale="90000"/>
          </a:bodyPr>
          <a:lstStyle/>
          <a:p>
            <a:r>
              <a:rPr lang="mn-MN" sz="2000" b="1" dirty="0">
                <a:latin typeface="Arial" panose="020B0604020202020204" pitchFamily="34" charset="0"/>
                <a:cs typeface="Arial" panose="020B0604020202020204" pitchFamily="34" charset="0"/>
              </a:rPr>
              <a:t>Амбулаторийн тусламж үйлчилгээ, 2024 оны </a:t>
            </a:r>
            <a:r>
              <a:rPr lang="en-US" sz="2000" b="1" dirty="0">
                <a:latin typeface="Arial" panose="020B0604020202020204" pitchFamily="34" charset="0"/>
                <a:cs typeface="Arial" panose="020B0604020202020204" pitchFamily="34" charset="0"/>
              </a:rPr>
              <a:t>10</a:t>
            </a:r>
            <a:r>
              <a:rPr lang="mn-MN" sz="2000" b="1" dirty="0">
                <a:latin typeface="Arial" panose="020B0604020202020204" pitchFamily="34" charset="0"/>
                <a:cs typeface="Arial" panose="020B0604020202020204" pitchFamily="34" charset="0"/>
              </a:rPr>
              <a:t> сарын байдлаар</a:t>
            </a:r>
            <a:endParaRPr lang="en-US" sz="2000" b="1" dirty="0">
              <a:latin typeface="Arial" panose="020B0604020202020204" pitchFamily="34" charset="0"/>
              <a:cs typeface="Arial" panose="020B0604020202020204" pitchFamily="34" charset="0"/>
            </a:endParaRPr>
          </a:p>
        </p:txBody>
      </p:sp>
      <p:graphicFrame>
        <p:nvGraphicFramePr>
          <p:cNvPr id="12" name="Content Placeholder 11">
            <a:extLst>
              <a:ext uri="{FF2B5EF4-FFF2-40B4-BE49-F238E27FC236}">
                <a16:creationId xmlns:a16="http://schemas.microsoft.com/office/drawing/2014/main" id="{3D4F20AE-7C3C-2A33-5D7C-35C28DB9E4FD}"/>
              </a:ext>
            </a:extLst>
          </p:cNvPr>
          <p:cNvGraphicFramePr>
            <a:graphicFrameLocks noGrp="1"/>
          </p:cNvGraphicFramePr>
          <p:nvPr>
            <p:ph idx="1"/>
            <p:extLst>
              <p:ext uri="{D42A27DB-BD31-4B8C-83A1-F6EECF244321}">
                <p14:modId xmlns:p14="http://schemas.microsoft.com/office/powerpoint/2010/main" val="1793903750"/>
              </p:ext>
            </p:extLst>
          </p:nvPr>
        </p:nvGraphicFramePr>
        <p:xfrm>
          <a:off x="152400" y="534699"/>
          <a:ext cx="8839199" cy="6201262"/>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1006298919"/>
                    </a:ext>
                  </a:extLst>
                </a:gridCol>
                <a:gridCol w="1066800">
                  <a:extLst>
                    <a:ext uri="{9D8B030D-6E8A-4147-A177-3AD203B41FA5}">
                      <a16:colId xmlns:a16="http://schemas.microsoft.com/office/drawing/2014/main" val="2684103829"/>
                    </a:ext>
                  </a:extLst>
                </a:gridCol>
                <a:gridCol w="1066800">
                  <a:extLst>
                    <a:ext uri="{9D8B030D-6E8A-4147-A177-3AD203B41FA5}">
                      <a16:colId xmlns:a16="http://schemas.microsoft.com/office/drawing/2014/main" val="1070714173"/>
                    </a:ext>
                  </a:extLst>
                </a:gridCol>
                <a:gridCol w="1143000">
                  <a:extLst>
                    <a:ext uri="{9D8B030D-6E8A-4147-A177-3AD203B41FA5}">
                      <a16:colId xmlns:a16="http://schemas.microsoft.com/office/drawing/2014/main" val="2150241577"/>
                    </a:ext>
                  </a:extLst>
                </a:gridCol>
                <a:gridCol w="1219200">
                  <a:extLst>
                    <a:ext uri="{9D8B030D-6E8A-4147-A177-3AD203B41FA5}">
                      <a16:colId xmlns:a16="http://schemas.microsoft.com/office/drawing/2014/main" val="243203236"/>
                    </a:ext>
                  </a:extLst>
                </a:gridCol>
                <a:gridCol w="1143000">
                  <a:extLst>
                    <a:ext uri="{9D8B030D-6E8A-4147-A177-3AD203B41FA5}">
                      <a16:colId xmlns:a16="http://schemas.microsoft.com/office/drawing/2014/main" val="2198735171"/>
                    </a:ext>
                  </a:extLst>
                </a:gridCol>
                <a:gridCol w="1219199">
                  <a:extLst>
                    <a:ext uri="{9D8B030D-6E8A-4147-A177-3AD203B41FA5}">
                      <a16:colId xmlns:a16="http://schemas.microsoft.com/office/drawing/2014/main" val="478878184"/>
                    </a:ext>
                  </a:extLst>
                </a:gridCol>
              </a:tblGrid>
              <a:tr h="623860">
                <a:tc rowSpan="2">
                  <a:txBody>
                    <a:bodyPr/>
                    <a:lstStyle/>
                    <a:p>
                      <a:pPr algn="ctr"/>
                      <a:endParaRPr lang="mn-MN" sz="1200" dirty="0">
                        <a:latin typeface="Arial" panose="020B0604020202020204" pitchFamily="34" charset="0"/>
                        <a:cs typeface="Arial" panose="020B0604020202020204" pitchFamily="34" charset="0"/>
                      </a:endParaRPr>
                    </a:p>
                    <a:p>
                      <a:pPr algn="ctr"/>
                      <a:endParaRPr lang="mn-MN" sz="1200" dirty="0">
                        <a:latin typeface="Arial" panose="020B0604020202020204" pitchFamily="34" charset="0"/>
                        <a:cs typeface="Arial" panose="020B0604020202020204" pitchFamily="34" charset="0"/>
                      </a:endParaRPr>
                    </a:p>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Үзүүлэлт</a:t>
                      </a:r>
                      <a:endParaRPr lang="en-US" sz="1200" dirty="0">
                        <a:latin typeface="Arial" panose="020B0604020202020204" pitchFamily="34" charset="0"/>
                        <a:cs typeface="Arial" panose="020B0604020202020204" pitchFamily="34" charset="0"/>
                      </a:endParaRPr>
                    </a:p>
                  </a:txBody>
                  <a:tcPr/>
                </a:tc>
                <a:tc gridSpan="2">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2023 оны эхний 10сараар</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mn-MN" sz="120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mn-MN" sz="1200" dirty="0">
                          <a:latin typeface="Arial" panose="020B0604020202020204" pitchFamily="34" charset="0"/>
                          <a:cs typeface="Arial" panose="020B0604020202020204" pitchFamily="34" charset="0"/>
                        </a:rPr>
                        <a:t>2024 оны эхний 10сараар</a:t>
                      </a: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tc gridSpan="2">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Зөрүү</a:t>
                      </a:r>
                      <a:endParaRPr lang="en-US" sz="1200" dirty="0">
                        <a:latin typeface="Arial" panose="020B0604020202020204" pitchFamily="34" charset="0"/>
                        <a:cs typeface="Arial" panose="020B0604020202020204" pitchFamily="34" charset="0"/>
                      </a:endParaRPr>
                    </a:p>
                  </a:txBody>
                  <a:tcPr/>
                </a:tc>
                <a:tc hMerge="1">
                  <a:txBody>
                    <a:bodyPr/>
                    <a:lstStyle/>
                    <a:p>
                      <a:pPr algn="ctr"/>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84447335"/>
                  </a:ext>
                </a:extLst>
              </a:tr>
              <a:tr h="445614">
                <a:tc vMerge="1">
                  <a:txBody>
                    <a:bodyPr/>
                    <a:lstStyle/>
                    <a:p>
                      <a:pPr algn="ctr"/>
                      <a:endParaRPr lang="en-US" sz="1200" dirty="0">
                        <a:latin typeface="Arial" panose="020B0604020202020204" pitchFamily="34" charset="0"/>
                        <a:cs typeface="Arial" panose="020B0604020202020204" pitchFamily="34" charset="0"/>
                      </a:endParaRP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Тоо</a:t>
                      </a:r>
                      <a:endParaRPr lang="en-US" sz="1200" dirty="0">
                        <a:latin typeface="Arial" panose="020B0604020202020204" pitchFamily="34" charset="0"/>
                        <a:cs typeface="Arial" panose="020B0604020202020204" pitchFamily="34" charset="0"/>
                      </a:endParaRP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Хувь </a:t>
                      </a:r>
                      <a:r>
                        <a:rPr lang="en-US" sz="1200" dirty="0">
                          <a:latin typeface="Arial" panose="020B0604020202020204" pitchFamily="34" charset="0"/>
                          <a:cs typeface="Arial" panose="020B0604020202020204" pitchFamily="34" charset="0"/>
                        </a:rPr>
                        <a:t>%</a:t>
                      </a: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Тоо</a:t>
                      </a:r>
                      <a:endParaRPr lang="en-US" sz="1200" dirty="0">
                        <a:latin typeface="Arial" panose="020B0604020202020204" pitchFamily="34" charset="0"/>
                        <a:cs typeface="Arial" panose="020B0604020202020204" pitchFamily="34" charset="0"/>
                      </a:endParaRP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Хувь </a:t>
                      </a:r>
                      <a:r>
                        <a:rPr lang="en-US" sz="1200" dirty="0">
                          <a:latin typeface="Arial" panose="020B0604020202020204" pitchFamily="34" charset="0"/>
                          <a:cs typeface="Arial" panose="020B0604020202020204" pitchFamily="34" charset="0"/>
                        </a:rPr>
                        <a:t>%</a:t>
                      </a: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Тоо</a:t>
                      </a:r>
                      <a:endParaRPr lang="en-US" sz="1200" dirty="0">
                        <a:latin typeface="Arial" panose="020B0604020202020204" pitchFamily="34" charset="0"/>
                        <a:cs typeface="Arial" panose="020B0604020202020204" pitchFamily="34" charset="0"/>
                      </a:endParaRPr>
                    </a:p>
                  </a:txBody>
                  <a:tcPr/>
                </a:tc>
                <a:tc>
                  <a:txBody>
                    <a:bodyPr/>
                    <a:lstStyle/>
                    <a:p>
                      <a:pPr algn="ctr"/>
                      <a:endParaRPr lang="mn-MN" sz="1200" dirty="0">
                        <a:latin typeface="Arial" panose="020B0604020202020204" pitchFamily="34" charset="0"/>
                        <a:cs typeface="Arial" panose="020B0604020202020204" pitchFamily="34" charset="0"/>
                      </a:endParaRPr>
                    </a:p>
                    <a:p>
                      <a:pPr algn="ctr"/>
                      <a:r>
                        <a:rPr lang="mn-MN" sz="1200" dirty="0">
                          <a:latin typeface="Arial" panose="020B0604020202020204" pitchFamily="34" charset="0"/>
                          <a:cs typeface="Arial" panose="020B0604020202020204" pitchFamily="34" charset="0"/>
                        </a:rPr>
                        <a:t>Хувь </a:t>
                      </a:r>
                      <a:r>
                        <a:rPr lang="en-US"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84195416"/>
                  </a:ext>
                </a:extLst>
              </a:tr>
              <a:tr h="350701">
                <a:tc>
                  <a:txBody>
                    <a:bodyPr/>
                    <a:lstStyle/>
                    <a:p>
                      <a:r>
                        <a:rPr lang="mn-MN" sz="1200" b="1" dirty="0">
                          <a:latin typeface="Arial" panose="020B0604020202020204" pitchFamily="34" charset="0"/>
                          <a:cs typeface="Arial" panose="020B0604020202020204" pitchFamily="34" charset="0"/>
                        </a:rPr>
                        <a:t>Өрхийн эмчийн үзлэг</a:t>
                      </a:r>
                      <a:endParaRPr lang="en-US" sz="1200" b="1" dirty="0">
                        <a:latin typeface="Arial" panose="020B0604020202020204" pitchFamily="34" charset="0"/>
                        <a:cs typeface="Arial" panose="020B0604020202020204" pitchFamily="34" charset="0"/>
                      </a:endParaRPr>
                    </a:p>
                  </a:txBody>
                  <a:tcPr/>
                </a:tc>
                <a:tc>
                  <a:txBody>
                    <a:bodyPr/>
                    <a:lstStyle/>
                    <a:p>
                      <a:pPr algn="ctr"/>
                      <a:r>
                        <a:rPr lang="mn-MN" sz="1200" b="1" dirty="0">
                          <a:latin typeface="Arial" panose="020B0604020202020204" pitchFamily="34" charset="0"/>
                          <a:cs typeface="Arial" panose="020B0604020202020204" pitchFamily="34" charset="0"/>
                        </a:rPr>
                        <a:t>887379</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62.3%</a:t>
                      </a:r>
                    </a:p>
                  </a:txBody>
                  <a:tcPr/>
                </a:tc>
                <a:tc>
                  <a:txBody>
                    <a:bodyPr/>
                    <a:lstStyle/>
                    <a:p>
                      <a:pPr algn="ctr"/>
                      <a:r>
                        <a:rPr lang="mn-MN" sz="1200" b="1" dirty="0">
                          <a:latin typeface="Arial" panose="020B0604020202020204" pitchFamily="34" charset="0"/>
                          <a:cs typeface="Arial" panose="020B0604020202020204" pitchFamily="34" charset="0"/>
                        </a:rPr>
                        <a:t>1029127</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69.5%</a:t>
                      </a:r>
                    </a:p>
                  </a:txBody>
                  <a:tcPr/>
                </a:tc>
                <a:tc>
                  <a:txBody>
                    <a:bodyPr/>
                    <a:lstStyle/>
                    <a:p>
                      <a:pPr algn="ctr"/>
                      <a:r>
                        <a:rPr lang="en-US" sz="1200" b="1" dirty="0">
                          <a:latin typeface="Arial" panose="020B0604020202020204" pitchFamily="34" charset="0"/>
                          <a:cs typeface="Arial" panose="020B0604020202020204" pitchFamily="34" charset="0"/>
                        </a:rPr>
                        <a:t>141748</a:t>
                      </a:r>
                    </a:p>
                  </a:txBody>
                  <a:tcPr/>
                </a:tc>
                <a:tc>
                  <a:txBody>
                    <a:bodyPr/>
                    <a:lstStyle/>
                    <a:p>
                      <a:pPr algn="ctr"/>
                      <a:r>
                        <a:rPr lang="en-US" sz="1200" b="1" dirty="0">
                          <a:latin typeface="Arial" panose="020B0604020202020204" pitchFamily="34" charset="0"/>
                          <a:cs typeface="Arial" panose="020B0604020202020204" pitchFamily="34" charset="0"/>
                        </a:rPr>
                        <a:t>7.2%</a:t>
                      </a:r>
                    </a:p>
                  </a:txBody>
                  <a:tcPr/>
                </a:tc>
                <a:extLst>
                  <a:ext uri="{0D108BD9-81ED-4DB2-BD59-A6C34878D82A}">
                    <a16:rowId xmlns:a16="http://schemas.microsoft.com/office/drawing/2014/main" val="3332825508"/>
                  </a:ext>
                </a:extLst>
              </a:tr>
              <a:tr h="445614">
                <a:tc>
                  <a:txBody>
                    <a:bodyPr/>
                    <a:lstStyle/>
                    <a:p>
                      <a:r>
                        <a:rPr lang="mn-MN" sz="1200" b="1" dirty="0">
                          <a:solidFill>
                            <a:schemeClr val="tx1"/>
                          </a:solidFill>
                          <a:latin typeface="Arial" panose="020B0604020202020204" pitchFamily="34" charset="0"/>
                          <a:cs typeface="Arial" panose="020B0604020202020204" pitchFamily="34" charset="0"/>
                        </a:rPr>
                        <a:t>Урьдчилан сэргийлэх үзлэг</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mn-MN" sz="1200" b="1" dirty="0">
                          <a:solidFill>
                            <a:schemeClr val="tx1"/>
                          </a:solidFill>
                          <a:latin typeface="Arial" panose="020B0604020202020204" pitchFamily="34" charset="0"/>
                          <a:cs typeface="Arial" panose="020B0604020202020204" pitchFamily="34" charset="0"/>
                        </a:rPr>
                        <a:t>442415</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b="1" dirty="0">
                          <a:solidFill>
                            <a:schemeClr val="tx1"/>
                          </a:solidFill>
                          <a:latin typeface="Arial" panose="020B0604020202020204" pitchFamily="34" charset="0"/>
                          <a:cs typeface="Arial" panose="020B0604020202020204" pitchFamily="34" charset="0"/>
                        </a:rPr>
                        <a:t>49.8%</a:t>
                      </a:r>
                    </a:p>
                  </a:txBody>
                  <a:tcPr/>
                </a:tc>
                <a:tc>
                  <a:txBody>
                    <a:bodyPr/>
                    <a:lstStyle/>
                    <a:p>
                      <a:pPr algn="ctr"/>
                      <a:r>
                        <a:rPr lang="mn-MN" sz="1200" b="1" dirty="0">
                          <a:solidFill>
                            <a:schemeClr val="tx1"/>
                          </a:solidFill>
                          <a:latin typeface="Arial" panose="020B0604020202020204" pitchFamily="34" charset="0"/>
                          <a:cs typeface="Arial" panose="020B0604020202020204" pitchFamily="34" charset="0"/>
                        </a:rPr>
                        <a:t>515411</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mn-MN" sz="1200" b="1" dirty="0">
                          <a:solidFill>
                            <a:schemeClr val="tx1"/>
                          </a:solidFill>
                          <a:latin typeface="Arial" panose="020B0604020202020204" pitchFamily="34" charset="0"/>
                          <a:cs typeface="Arial" panose="020B0604020202020204" pitchFamily="34" charset="0"/>
                        </a:rPr>
                        <a:t>50</a:t>
                      </a:r>
                      <a:r>
                        <a:rPr lang="en-US" sz="1200" b="1" dirty="0">
                          <a:solidFill>
                            <a:schemeClr val="tx1"/>
                          </a:solidFill>
                          <a:latin typeface="Arial" panose="020B0604020202020204" pitchFamily="34" charset="0"/>
                          <a:cs typeface="Arial" panose="020B0604020202020204" pitchFamily="34" charset="0"/>
                        </a:rPr>
                        <a:t>.0%</a:t>
                      </a:r>
                    </a:p>
                  </a:txBody>
                  <a:tcPr/>
                </a:tc>
                <a:tc>
                  <a:txBody>
                    <a:bodyPr/>
                    <a:lstStyle/>
                    <a:p>
                      <a:pPr algn="ctr"/>
                      <a:r>
                        <a:rPr lang="en-US" sz="1200" b="1" dirty="0">
                          <a:solidFill>
                            <a:schemeClr val="tx1"/>
                          </a:solidFill>
                          <a:latin typeface="Arial" panose="020B0604020202020204" pitchFamily="34" charset="0"/>
                          <a:cs typeface="Arial" panose="020B0604020202020204" pitchFamily="34" charset="0"/>
                        </a:rPr>
                        <a:t>72996</a:t>
                      </a:r>
                    </a:p>
                  </a:txBody>
                  <a:tcPr/>
                </a:tc>
                <a:tc>
                  <a:txBody>
                    <a:bodyPr/>
                    <a:lstStyle/>
                    <a:p>
                      <a:pPr algn="ctr"/>
                      <a:r>
                        <a:rPr lang="en-US" sz="1200" b="1" dirty="0">
                          <a:solidFill>
                            <a:schemeClr val="tx1"/>
                          </a:solidFill>
                          <a:latin typeface="Arial" panose="020B0604020202020204" pitchFamily="34" charset="0"/>
                          <a:cs typeface="Arial" panose="020B0604020202020204" pitchFamily="34" charset="0"/>
                        </a:rPr>
                        <a:t>0.2%</a:t>
                      </a:r>
                    </a:p>
                  </a:txBody>
                  <a:tcPr/>
                </a:tc>
                <a:extLst>
                  <a:ext uri="{0D108BD9-81ED-4DB2-BD59-A6C34878D82A}">
                    <a16:rowId xmlns:a16="http://schemas.microsoft.com/office/drawing/2014/main" val="2017987200"/>
                  </a:ext>
                </a:extLst>
              </a:tr>
              <a:tr h="445614">
                <a:tc>
                  <a:txBody>
                    <a:bodyPr/>
                    <a:lstStyle/>
                    <a:p>
                      <a:r>
                        <a:rPr lang="mn-MN" sz="1200" b="1" dirty="0">
                          <a:latin typeface="Arial" panose="020B0604020202020204" pitchFamily="34" charset="0"/>
                          <a:cs typeface="Arial" panose="020B0604020202020204" pitchFamily="34" charset="0"/>
                        </a:rPr>
                        <a:t>Нарийн мэргэжлийн эмчийн үзлэг</a:t>
                      </a:r>
                      <a:endParaRPr lang="en-US" sz="1200" b="1" dirty="0">
                        <a:latin typeface="Arial" panose="020B0604020202020204" pitchFamily="34" charset="0"/>
                        <a:cs typeface="Arial" panose="020B0604020202020204" pitchFamily="34" charset="0"/>
                      </a:endParaRPr>
                    </a:p>
                  </a:txBody>
                  <a:tcPr/>
                </a:tc>
                <a:tc>
                  <a:txBody>
                    <a:bodyPr/>
                    <a:lstStyle/>
                    <a:p>
                      <a:pPr algn="ctr"/>
                      <a:r>
                        <a:rPr lang="mn-MN" sz="1200" b="1" dirty="0">
                          <a:latin typeface="Arial" panose="020B0604020202020204" pitchFamily="34" charset="0"/>
                          <a:cs typeface="Arial" panose="020B0604020202020204" pitchFamily="34" charset="0"/>
                        </a:rPr>
                        <a:t>535086</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37.6%</a:t>
                      </a:r>
                    </a:p>
                  </a:txBody>
                  <a:tcPr/>
                </a:tc>
                <a:tc>
                  <a:txBody>
                    <a:bodyPr/>
                    <a:lstStyle/>
                    <a:p>
                      <a:pPr algn="ctr"/>
                      <a:r>
                        <a:rPr lang="mn-MN" sz="1200" b="1" dirty="0">
                          <a:latin typeface="Arial" panose="020B0604020202020204" pitchFamily="34" charset="0"/>
                          <a:cs typeface="Arial" panose="020B0604020202020204" pitchFamily="34" charset="0"/>
                        </a:rPr>
                        <a:t>451072</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30.4%</a:t>
                      </a:r>
                    </a:p>
                  </a:txBody>
                  <a:tcPr/>
                </a:tc>
                <a:tc>
                  <a:txBody>
                    <a:bodyPr/>
                    <a:lstStyle/>
                    <a:p>
                      <a:pPr algn="ctr"/>
                      <a:r>
                        <a:rPr lang="en-US" sz="1200" b="1" dirty="0">
                          <a:latin typeface="Arial" panose="020B0604020202020204" pitchFamily="34" charset="0"/>
                          <a:cs typeface="Arial" panose="020B0604020202020204" pitchFamily="34" charset="0"/>
                        </a:rPr>
                        <a:t>-84014</a:t>
                      </a:r>
                    </a:p>
                  </a:txBody>
                  <a:tcPr/>
                </a:tc>
                <a:tc>
                  <a:txBody>
                    <a:bodyPr/>
                    <a:lstStyle/>
                    <a:p>
                      <a:pPr algn="ctr"/>
                      <a:r>
                        <a:rPr lang="en-US" sz="1200" b="1" dirty="0">
                          <a:latin typeface="Arial" panose="020B0604020202020204" pitchFamily="34" charset="0"/>
                          <a:cs typeface="Arial" panose="020B0604020202020204" pitchFamily="34" charset="0"/>
                        </a:rPr>
                        <a:t>-7.2%</a:t>
                      </a:r>
                    </a:p>
                  </a:txBody>
                  <a:tcPr/>
                </a:tc>
                <a:extLst>
                  <a:ext uri="{0D108BD9-81ED-4DB2-BD59-A6C34878D82A}">
                    <a16:rowId xmlns:a16="http://schemas.microsoft.com/office/drawing/2014/main" val="1420949361"/>
                  </a:ext>
                </a:extLst>
              </a:tr>
              <a:tr h="445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b="1" dirty="0">
                          <a:solidFill>
                            <a:schemeClr val="tx1"/>
                          </a:solidFill>
                          <a:latin typeface="Arial" panose="020B0604020202020204" pitchFamily="34" charset="0"/>
                          <a:cs typeface="Arial" panose="020B0604020202020204" pitchFamily="34" charset="0"/>
                        </a:rPr>
                        <a:t>Урьдчилан сэргийлэх үзлэг</a:t>
                      </a:r>
                      <a:endParaRPr 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mn-MN" sz="1200" b="1" dirty="0">
                          <a:latin typeface="Arial" panose="020B0604020202020204" pitchFamily="34" charset="0"/>
                          <a:cs typeface="Arial" panose="020B0604020202020204" pitchFamily="34" charset="0"/>
                        </a:rPr>
                        <a:t>86327</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16.1%</a:t>
                      </a:r>
                    </a:p>
                  </a:txBody>
                  <a:tcPr/>
                </a:tc>
                <a:tc>
                  <a:txBody>
                    <a:bodyPr/>
                    <a:lstStyle/>
                    <a:p>
                      <a:pPr algn="ctr"/>
                      <a:r>
                        <a:rPr lang="mn-MN" sz="1200" b="1" dirty="0">
                          <a:latin typeface="Arial" panose="020B0604020202020204" pitchFamily="34" charset="0"/>
                          <a:cs typeface="Arial" panose="020B0604020202020204" pitchFamily="34" charset="0"/>
                        </a:rPr>
                        <a:t>74584</a:t>
                      </a:r>
                      <a:endParaRPr lang="en-US" sz="1200" b="1" dirty="0">
                        <a:latin typeface="Arial" panose="020B0604020202020204" pitchFamily="34" charset="0"/>
                        <a:cs typeface="Arial" panose="020B0604020202020204" pitchFamily="34" charset="0"/>
                      </a:endParaRPr>
                    </a:p>
                  </a:txBody>
                  <a:tcPr/>
                </a:tc>
                <a:tc>
                  <a:txBody>
                    <a:bodyPr/>
                    <a:lstStyle/>
                    <a:p>
                      <a:pPr algn="ctr"/>
                      <a:r>
                        <a:rPr lang="en-US" sz="1200" b="1" dirty="0">
                          <a:latin typeface="Arial" panose="020B0604020202020204" pitchFamily="34" charset="0"/>
                          <a:cs typeface="Arial" panose="020B0604020202020204" pitchFamily="34" charset="0"/>
                        </a:rPr>
                        <a:t>16.5%</a:t>
                      </a:r>
                    </a:p>
                  </a:txBody>
                  <a:tcPr/>
                </a:tc>
                <a:tc>
                  <a:txBody>
                    <a:bodyPr/>
                    <a:lstStyle/>
                    <a:p>
                      <a:pPr algn="ctr"/>
                      <a:r>
                        <a:rPr lang="en-US" sz="1200" b="1" dirty="0">
                          <a:latin typeface="Arial" panose="020B0604020202020204" pitchFamily="34" charset="0"/>
                          <a:cs typeface="Arial" panose="020B0604020202020204" pitchFamily="34" charset="0"/>
                        </a:rPr>
                        <a:t>-11743</a:t>
                      </a:r>
                    </a:p>
                  </a:txBody>
                  <a:tcPr/>
                </a:tc>
                <a:tc>
                  <a:txBody>
                    <a:bodyPr/>
                    <a:lstStyle/>
                    <a:p>
                      <a:pPr algn="ctr"/>
                      <a:r>
                        <a:rPr lang="en-US" sz="1200" b="1" dirty="0">
                          <a:latin typeface="Arial" panose="020B0604020202020204" pitchFamily="34" charset="0"/>
                          <a:cs typeface="Arial" panose="020B0604020202020204" pitchFamily="34" charset="0"/>
                        </a:rPr>
                        <a:t>0.4%</a:t>
                      </a:r>
                    </a:p>
                  </a:txBody>
                  <a:tcPr/>
                </a:tc>
                <a:extLst>
                  <a:ext uri="{0D108BD9-81ED-4DB2-BD59-A6C34878D82A}">
                    <a16:rowId xmlns:a16="http://schemas.microsoft.com/office/drawing/2014/main" val="537319278"/>
                  </a:ext>
                </a:extLst>
              </a:tr>
              <a:tr h="320968">
                <a:tc>
                  <a:txBody>
                    <a:bodyPr/>
                    <a:lstStyle/>
                    <a:p>
                      <a:r>
                        <a:rPr lang="mn-MN" sz="1200" b="1" dirty="0">
                          <a:solidFill>
                            <a:schemeClr val="tx1"/>
                          </a:solidFill>
                          <a:latin typeface="Arial" panose="020B0604020202020204" pitchFamily="34" charset="0"/>
                          <a:cs typeface="Arial" panose="020B0604020202020204" pitchFamily="34" charset="0"/>
                        </a:rPr>
                        <a:t>Поликлиник</a:t>
                      </a:r>
                      <a:endParaRPr lang="en-US" sz="1200" b="1"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mn-MN" sz="1200" b="1" dirty="0">
                          <a:solidFill>
                            <a:schemeClr val="tx1"/>
                          </a:solidFill>
                          <a:latin typeface="Arial" panose="020B0604020202020204" pitchFamily="34" charset="0"/>
                          <a:cs typeface="Arial" panose="020B0604020202020204" pitchFamily="34" charset="0"/>
                        </a:rPr>
                        <a:t>214268</a:t>
                      </a:r>
                      <a:endParaRPr lang="en-US" sz="1200" b="1"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en-US" sz="1200" b="1" dirty="0">
                          <a:solidFill>
                            <a:schemeClr val="tx1"/>
                          </a:solidFill>
                          <a:latin typeface="Arial" panose="020B0604020202020204" pitchFamily="34" charset="0"/>
                          <a:cs typeface="Arial" panose="020B0604020202020204" pitchFamily="34" charset="0"/>
                        </a:rPr>
                        <a:t>40.0%</a:t>
                      </a:r>
                    </a:p>
                  </a:txBody>
                  <a:tcPr>
                    <a:solidFill>
                      <a:srgbClr val="FFC000"/>
                    </a:solidFill>
                  </a:tcPr>
                </a:tc>
                <a:tc>
                  <a:txBody>
                    <a:bodyPr/>
                    <a:lstStyle/>
                    <a:p>
                      <a:pPr algn="ctr"/>
                      <a:r>
                        <a:rPr lang="mn-MN" sz="1200" b="1" dirty="0">
                          <a:solidFill>
                            <a:schemeClr val="tx1"/>
                          </a:solidFill>
                          <a:latin typeface="Arial" panose="020B0604020202020204" pitchFamily="34" charset="0"/>
                          <a:cs typeface="Arial" panose="020B0604020202020204" pitchFamily="34" charset="0"/>
                        </a:rPr>
                        <a:t>194804</a:t>
                      </a:r>
                      <a:endParaRPr lang="en-US" sz="1200" b="1"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en-US" sz="1200" b="1" dirty="0">
                          <a:solidFill>
                            <a:schemeClr val="tx1"/>
                          </a:solidFill>
                          <a:latin typeface="Arial" panose="020B0604020202020204" pitchFamily="34" charset="0"/>
                          <a:cs typeface="Arial" panose="020B0604020202020204" pitchFamily="34" charset="0"/>
                        </a:rPr>
                        <a:t>43.1%</a:t>
                      </a:r>
                    </a:p>
                  </a:txBody>
                  <a:tcPr>
                    <a:solidFill>
                      <a:srgbClr val="FFC000"/>
                    </a:solidFill>
                  </a:tcPr>
                </a:tc>
                <a:tc>
                  <a:txBody>
                    <a:bodyPr/>
                    <a:lstStyle/>
                    <a:p>
                      <a:pPr algn="ctr"/>
                      <a:r>
                        <a:rPr lang="en-US" sz="1200" b="1" dirty="0">
                          <a:solidFill>
                            <a:schemeClr val="tx1"/>
                          </a:solidFill>
                          <a:latin typeface="Arial" panose="020B0604020202020204" pitchFamily="34" charset="0"/>
                          <a:cs typeface="Arial" panose="020B0604020202020204" pitchFamily="34" charset="0"/>
                        </a:rPr>
                        <a:t>-19464</a:t>
                      </a:r>
                    </a:p>
                  </a:txBody>
                  <a:tcPr>
                    <a:solidFill>
                      <a:srgbClr val="FFC000"/>
                    </a:solidFill>
                  </a:tcPr>
                </a:tc>
                <a:tc>
                  <a:txBody>
                    <a:bodyPr/>
                    <a:lstStyle/>
                    <a:p>
                      <a:pPr algn="ctr"/>
                      <a:r>
                        <a:rPr lang="en-US" sz="1200" b="1" dirty="0">
                          <a:solidFill>
                            <a:schemeClr val="tx1"/>
                          </a:solidFill>
                          <a:latin typeface="Arial" panose="020B0604020202020204" pitchFamily="34" charset="0"/>
                          <a:cs typeface="Arial" panose="020B0604020202020204" pitchFamily="34" charset="0"/>
                        </a:rPr>
                        <a:t>3.1%</a:t>
                      </a:r>
                    </a:p>
                  </a:txBody>
                  <a:tcPr>
                    <a:solidFill>
                      <a:srgbClr val="FFC000"/>
                    </a:solidFill>
                  </a:tcPr>
                </a:tc>
                <a:extLst>
                  <a:ext uri="{0D108BD9-81ED-4DB2-BD59-A6C34878D82A}">
                    <a16:rowId xmlns:a16="http://schemas.microsoft.com/office/drawing/2014/main" val="1667873666"/>
                  </a:ext>
                </a:extLst>
              </a:tr>
              <a:tr h="445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dirty="0">
                          <a:solidFill>
                            <a:schemeClr val="tx1"/>
                          </a:solidFill>
                          <a:latin typeface="Arial" panose="020B0604020202020204" pitchFamily="34" charset="0"/>
                          <a:cs typeface="Arial" panose="020B0604020202020204" pitchFamily="34" charset="0"/>
                        </a:rPr>
                        <a:t>Урьдчилан сэргийлэх үзлэг</a:t>
                      </a:r>
                      <a:endParaRPr lang="en-US" sz="1200"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mn-MN" sz="1200" dirty="0">
                          <a:solidFill>
                            <a:schemeClr val="tx1"/>
                          </a:solidFill>
                          <a:latin typeface="Arial" panose="020B0604020202020204" pitchFamily="34" charset="0"/>
                          <a:cs typeface="Arial" panose="020B0604020202020204" pitchFamily="34" charset="0"/>
                        </a:rPr>
                        <a:t>50909</a:t>
                      </a:r>
                      <a:endParaRPr lang="en-US" sz="1200"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en-US" sz="1200" dirty="0">
                          <a:solidFill>
                            <a:schemeClr val="tx1"/>
                          </a:solidFill>
                          <a:latin typeface="Arial" panose="020B0604020202020204" pitchFamily="34" charset="0"/>
                          <a:cs typeface="Arial" panose="020B0604020202020204" pitchFamily="34" charset="0"/>
                        </a:rPr>
                        <a:t>23.7%</a:t>
                      </a:r>
                    </a:p>
                  </a:txBody>
                  <a:tcPr>
                    <a:solidFill>
                      <a:srgbClr val="FFC000"/>
                    </a:solidFill>
                  </a:tcPr>
                </a:tc>
                <a:tc>
                  <a:txBody>
                    <a:bodyPr/>
                    <a:lstStyle/>
                    <a:p>
                      <a:pPr algn="ctr"/>
                      <a:r>
                        <a:rPr lang="mn-MN" sz="1200" dirty="0">
                          <a:solidFill>
                            <a:schemeClr val="tx1"/>
                          </a:solidFill>
                          <a:latin typeface="Arial" panose="020B0604020202020204" pitchFamily="34" charset="0"/>
                          <a:cs typeface="Arial" panose="020B0604020202020204" pitchFamily="34" charset="0"/>
                        </a:rPr>
                        <a:t>48259</a:t>
                      </a:r>
                      <a:endParaRPr lang="en-US" sz="1200" dirty="0">
                        <a:solidFill>
                          <a:schemeClr val="tx1"/>
                        </a:solidFill>
                        <a:latin typeface="Arial" panose="020B0604020202020204" pitchFamily="34" charset="0"/>
                        <a:cs typeface="Arial" panose="020B0604020202020204" pitchFamily="34" charset="0"/>
                      </a:endParaRPr>
                    </a:p>
                  </a:txBody>
                  <a:tcPr>
                    <a:solidFill>
                      <a:srgbClr val="FFC000"/>
                    </a:solidFill>
                  </a:tcPr>
                </a:tc>
                <a:tc>
                  <a:txBody>
                    <a:bodyPr/>
                    <a:lstStyle/>
                    <a:p>
                      <a:pPr algn="ctr"/>
                      <a:r>
                        <a:rPr lang="en-US" sz="1200" dirty="0">
                          <a:solidFill>
                            <a:schemeClr val="tx1"/>
                          </a:solidFill>
                          <a:latin typeface="Arial" panose="020B0604020202020204" pitchFamily="34" charset="0"/>
                          <a:cs typeface="Arial" panose="020B0604020202020204" pitchFamily="34" charset="0"/>
                        </a:rPr>
                        <a:t>24.7%</a:t>
                      </a:r>
                    </a:p>
                  </a:txBody>
                  <a:tcPr>
                    <a:solidFill>
                      <a:srgbClr val="FFC000"/>
                    </a:solidFill>
                  </a:tcPr>
                </a:tc>
                <a:tc>
                  <a:txBody>
                    <a:bodyPr/>
                    <a:lstStyle/>
                    <a:p>
                      <a:pPr algn="ctr"/>
                      <a:r>
                        <a:rPr lang="en-US" sz="1200" dirty="0">
                          <a:solidFill>
                            <a:schemeClr val="tx1"/>
                          </a:solidFill>
                          <a:latin typeface="Arial" panose="020B0604020202020204" pitchFamily="34" charset="0"/>
                          <a:cs typeface="Arial" panose="020B0604020202020204" pitchFamily="34" charset="0"/>
                        </a:rPr>
                        <a:t>-2650</a:t>
                      </a:r>
                    </a:p>
                  </a:txBody>
                  <a:tcPr>
                    <a:solidFill>
                      <a:srgbClr val="FFC000"/>
                    </a:solidFill>
                  </a:tcPr>
                </a:tc>
                <a:tc>
                  <a:txBody>
                    <a:bodyPr/>
                    <a:lstStyle/>
                    <a:p>
                      <a:pPr algn="ctr"/>
                      <a:r>
                        <a:rPr lang="en-US" sz="1200" dirty="0">
                          <a:solidFill>
                            <a:schemeClr val="tx1"/>
                          </a:solidFill>
                          <a:latin typeface="Arial" panose="020B0604020202020204" pitchFamily="34" charset="0"/>
                          <a:cs typeface="Arial" panose="020B0604020202020204" pitchFamily="34" charset="0"/>
                        </a:rPr>
                        <a:t>1.0%</a:t>
                      </a:r>
                    </a:p>
                  </a:txBody>
                  <a:tcPr>
                    <a:solidFill>
                      <a:srgbClr val="FFC000"/>
                    </a:solidFill>
                  </a:tcPr>
                </a:tc>
                <a:extLst>
                  <a:ext uri="{0D108BD9-81ED-4DB2-BD59-A6C34878D82A}">
                    <a16:rowId xmlns:a16="http://schemas.microsoft.com/office/drawing/2014/main" val="3256575491"/>
                  </a:ext>
                </a:extLst>
              </a:tr>
              <a:tr h="320968">
                <a:tc>
                  <a:txBody>
                    <a:bodyPr/>
                    <a:lstStyle/>
                    <a:p>
                      <a:r>
                        <a:rPr lang="mn-MN" sz="1200" b="1" dirty="0">
                          <a:latin typeface="Arial" panose="020B0604020202020204" pitchFamily="34" charset="0"/>
                          <a:cs typeface="Arial" panose="020B0604020202020204" pitchFamily="34" charset="0"/>
                        </a:rPr>
                        <a:t>Амбулатори-1</a:t>
                      </a:r>
                      <a:endParaRPr lang="en-US" sz="1200" b="1" dirty="0">
                        <a:latin typeface="Arial" panose="020B0604020202020204" pitchFamily="34" charset="0"/>
                        <a:cs typeface="Arial" panose="020B0604020202020204" pitchFamily="34" charset="0"/>
                      </a:endParaRPr>
                    </a:p>
                  </a:txBody>
                  <a:tcPr>
                    <a:solidFill>
                      <a:srgbClr val="92D050"/>
                    </a:solidFill>
                  </a:tcPr>
                </a:tc>
                <a:tc>
                  <a:txBody>
                    <a:bodyPr/>
                    <a:lstStyle/>
                    <a:p>
                      <a:pPr algn="ctr"/>
                      <a:r>
                        <a:rPr lang="mn-MN" sz="1200" b="1" dirty="0">
                          <a:latin typeface="Arial" panose="020B0604020202020204" pitchFamily="34" charset="0"/>
                          <a:cs typeface="Arial" panose="020B0604020202020204" pitchFamily="34" charset="0"/>
                        </a:rPr>
                        <a:t>192526</a:t>
                      </a:r>
                      <a:endParaRPr lang="en-US" sz="1200" b="1" dirty="0">
                        <a:latin typeface="Arial" panose="020B0604020202020204" pitchFamily="34" charset="0"/>
                        <a:cs typeface="Arial" panose="020B0604020202020204" pitchFamily="34" charset="0"/>
                      </a:endParaRPr>
                    </a:p>
                  </a:txBody>
                  <a:tcPr>
                    <a:solidFill>
                      <a:srgbClr val="92D050"/>
                    </a:solidFill>
                  </a:tcPr>
                </a:tc>
                <a:tc>
                  <a:txBody>
                    <a:bodyPr/>
                    <a:lstStyle/>
                    <a:p>
                      <a:pPr algn="ctr"/>
                      <a:r>
                        <a:rPr lang="en-US" sz="1200" b="1" dirty="0">
                          <a:latin typeface="Arial" panose="020B0604020202020204" pitchFamily="34" charset="0"/>
                          <a:cs typeface="Arial" panose="020B0604020202020204" pitchFamily="34" charset="0"/>
                        </a:rPr>
                        <a:t>35.9%</a:t>
                      </a:r>
                    </a:p>
                  </a:txBody>
                  <a:tcPr>
                    <a:solidFill>
                      <a:srgbClr val="92D050"/>
                    </a:solidFill>
                  </a:tcPr>
                </a:tc>
                <a:tc>
                  <a:txBody>
                    <a:bodyPr/>
                    <a:lstStyle/>
                    <a:p>
                      <a:pPr algn="ctr"/>
                      <a:r>
                        <a:rPr lang="mn-MN" sz="1200" b="1" dirty="0">
                          <a:latin typeface="Arial" panose="020B0604020202020204" pitchFamily="34" charset="0"/>
                          <a:cs typeface="Arial" panose="020B0604020202020204" pitchFamily="34" charset="0"/>
                        </a:rPr>
                        <a:t>130949</a:t>
                      </a:r>
                      <a:endParaRPr lang="en-US" sz="1200" b="1" dirty="0">
                        <a:latin typeface="Arial" panose="020B0604020202020204" pitchFamily="34" charset="0"/>
                        <a:cs typeface="Arial" panose="020B0604020202020204" pitchFamily="34" charset="0"/>
                      </a:endParaRPr>
                    </a:p>
                  </a:txBody>
                  <a:tcPr>
                    <a:solidFill>
                      <a:srgbClr val="92D050"/>
                    </a:solidFill>
                  </a:tcPr>
                </a:tc>
                <a:tc>
                  <a:txBody>
                    <a:bodyPr/>
                    <a:lstStyle/>
                    <a:p>
                      <a:pPr algn="ctr"/>
                      <a:r>
                        <a:rPr lang="en-US" sz="1200" b="1" dirty="0">
                          <a:latin typeface="Arial" panose="020B0604020202020204" pitchFamily="34" charset="0"/>
                          <a:cs typeface="Arial" panose="020B0604020202020204" pitchFamily="34" charset="0"/>
                        </a:rPr>
                        <a:t>29.0%</a:t>
                      </a:r>
                    </a:p>
                  </a:txBody>
                  <a:tcPr>
                    <a:solidFill>
                      <a:srgbClr val="92D050"/>
                    </a:solidFill>
                  </a:tcPr>
                </a:tc>
                <a:tc>
                  <a:txBody>
                    <a:bodyPr/>
                    <a:lstStyle/>
                    <a:p>
                      <a:pPr algn="ctr"/>
                      <a:r>
                        <a:rPr lang="en-US" sz="1200" b="1" dirty="0">
                          <a:latin typeface="Arial" panose="020B0604020202020204" pitchFamily="34" charset="0"/>
                          <a:cs typeface="Arial" panose="020B0604020202020204" pitchFamily="34" charset="0"/>
                        </a:rPr>
                        <a:t>-61577</a:t>
                      </a:r>
                    </a:p>
                  </a:txBody>
                  <a:tcPr>
                    <a:solidFill>
                      <a:srgbClr val="92D050"/>
                    </a:solidFill>
                  </a:tcPr>
                </a:tc>
                <a:tc>
                  <a:txBody>
                    <a:bodyPr/>
                    <a:lstStyle/>
                    <a:p>
                      <a:pPr algn="ctr"/>
                      <a:r>
                        <a:rPr lang="en-US" sz="1200" b="1" dirty="0">
                          <a:latin typeface="Arial" panose="020B0604020202020204" pitchFamily="34" charset="0"/>
                          <a:cs typeface="Arial" panose="020B0604020202020204" pitchFamily="34" charset="0"/>
                        </a:rPr>
                        <a:t>-6.9%</a:t>
                      </a:r>
                    </a:p>
                  </a:txBody>
                  <a:tcPr>
                    <a:solidFill>
                      <a:srgbClr val="92D050"/>
                    </a:solidFill>
                  </a:tcPr>
                </a:tc>
                <a:extLst>
                  <a:ext uri="{0D108BD9-81ED-4DB2-BD59-A6C34878D82A}">
                    <a16:rowId xmlns:a16="http://schemas.microsoft.com/office/drawing/2014/main" val="3032977441"/>
                  </a:ext>
                </a:extLst>
              </a:tr>
              <a:tr h="445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dirty="0">
                          <a:solidFill>
                            <a:schemeClr val="tx1"/>
                          </a:solidFill>
                          <a:latin typeface="Arial" panose="020B0604020202020204" pitchFamily="34" charset="0"/>
                          <a:cs typeface="Arial" panose="020B0604020202020204" pitchFamily="34" charset="0"/>
                        </a:rPr>
                        <a:t>Урьдчилан сэргийлэх үзлэг</a:t>
                      </a:r>
                      <a:endParaRPr lang="en-US" sz="1200" dirty="0">
                        <a:solidFill>
                          <a:schemeClr val="tx1"/>
                        </a:solidFill>
                        <a:latin typeface="Arial" panose="020B0604020202020204" pitchFamily="34" charset="0"/>
                        <a:cs typeface="Arial" panose="020B0604020202020204" pitchFamily="34" charset="0"/>
                      </a:endParaRPr>
                    </a:p>
                  </a:txBody>
                  <a:tcPr>
                    <a:solidFill>
                      <a:srgbClr val="92D050"/>
                    </a:solidFill>
                  </a:tcPr>
                </a:tc>
                <a:tc>
                  <a:txBody>
                    <a:bodyPr/>
                    <a:lstStyle/>
                    <a:p>
                      <a:pPr algn="ctr"/>
                      <a:r>
                        <a:rPr lang="mn-MN" sz="1200" dirty="0">
                          <a:latin typeface="Arial" panose="020B0604020202020204" pitchFamily="34" charset="0"/>
                          <a:cs typeface="Arial" panose="020B0604020202020204" pitchFamily="34" charset="0"/>
                        </a:rPr>
                        <a:t>31199</a:t>
                      </a:r>
                      <a:endParaRPr lang="en-US" sz="1200" dirty="0">
                        <a:latin typeface="Arial" panose="020B0604020202020204" pitchFamily="34" charset="0"/>
                        <a:cs typeface="Arial" panose="020B0604020202020204" pitchFamily="34" charset="0"/>
                      </a:endParaRPr>
                    </a:p>
                  </a:txBody>
                  <a:tcPr>
                    <a:solidFill>
                      <a:srgbClr val="92D050"/>
                    </a:solidFill>
                  </a:tcPr>
                </a:tc>
                <a:tc>
                  <a:txBody>
                    <a:bodyPr/>
                    <a:lstStyle/>
                    <a:p>
                      <a:pPr algn="ctr"/>
                      <a:r>
                        <a:rPr lang="en-US" sz="1200" dirty="0">
                          <a:latin typeface="Arial" panose="020B0604020202020204" pitchFamily="34" charset="0"/>
                          <a:cs typeface="Arial" panose="020B0604020202020204" pitchFamily="34" charset="0"/>
                        </a:rPr>
                        <a:t>16.2%</a:t>
                      </a:r>
                    </a:p>
                  </a:txBody>
                  <a:tcPr>
                    <a:solidFill>
                      <a:srgbClr val="92D050"/>
                    </a:solidFill>
                  </a:tcPr>
                </a:tc>
                <a:tc>
                  <a:txBody>
                    <a:bodyPr/>
                    <a:lstStyle/>
                    <a:p>
                      <a:pPr algn="ctr"/>
                      <a:r>
                        <a:rPr lang="mn-MN" sz="1200" dirty="0">
                          <a:latin typeface="Arial" panose="020B0604020202020204" pitchFamily="34" charset="0"/>
                          <a:cs typeface="Arial" panose="020B0604020202020204" pitchFamily="34" charset="0"/>
                        </a:rPr>
                        <a:t>21687</a:t>
                      </a:r>
                      <a:endParaRPr lang="en-US" sz="1200" dirty="0">
                        <a:latin typeface="Arial" panose="020B0604020202020204" pitchFamily="34" charset="0"/>
                        <a:cs typeface="Arial" panose="020B0604020202020204" pitchFamily="34" charset="0"/>
                      </a:endParaRPr>
                    </a:p>
                  </a:txBody>
                  <a:tcPr>
                    <a:solidFill>
                      <a:srgbClr val="92D050"/>
                    </a:solidFill>
                  </a:tcPr>
                </a:tc>
                <a:tc>
                  <a:txBody>
                    <a:bodyPr/>
                    <a:lstStyle/>
                    <a:p>
                      <a:pPr algn="ctr"/>
                      <a:r>
                        <a:rPr lang="en-US" sz="1200" dirty="0">
                          <a:latin typeface="Arial" panose="020B0604020202020204" pitchFamily="34" charset="0"/>
                          <a:cs typeface="Arial" panose="020B0604020202020204" pitchFamily="34" charset="0"/>
                        </a:rPr>
                        <a:t>16.5%</a:t>
                      </a:r>
                    </a:p>
                  </a:txBody>
                  <a:tcPr>
                    <a:solidFill>
                      <a:srgbClr val="92D050"/>
                    </a:solidFill>
                  </a:tcPr>
                </a:tc>
                <a:tc>
                  <a:txBody>
                    <a:bodyPr/>
                    <a:lstStyle/>
                    <a:p>
                      <a:pPr algn="ctr"/>
                      <a:r>
                        <a:rPr lang="en-US" sz="1200" dirty="0">
                          <a:latin typeface="Arial" panose="020B0604020202020204" pitchFamily="34" charset="0"/>
                          <a:cs typeface="Arial" panose="020B0604020202020204" pitchFamily="34" charset="0"/>
                        </a:rPr>
                        <a:t>-9512</a:t>
                      </a:r>
                    </a:p>
                  </a:txBody>
                  <a:tcPr>
                    <a:solidFill>
                      <a:srgbClr val="92D050"/>
                    </a:solidFill>
                  </a:tcPr>
                </a:tc>
                <a:tc>
                  <a:txBody>
                    <a:bodyPr/>
                    <a:lstStyle/>
                    <a:p>
                      <a:pPr algn="ctr"/>
                      <a:r>
                        <a:rPr lang="en-US" sz="1200" dirty="0">
                          <a:latin typeface="Arial" panose="020B0604020202020204" pitchFamily="34" charset="0"/>
                          <a:cs typeface="Arial" panose="020B0604020202020204" pitchFamily="34" charset="0"/>
                        </a:rPr>
                        <a:t>2.6%</a:t>
                      </a:r>
                    </a:p>
                  </a:txBody>
                  <a:tcPr>
                    <a:solidFill>
                      <a:srgbClr val="92D050"/>
                    </a:solidFill>
                  </a:tcPr>
                </a:tc>
                <a:extLst>
                  <a:ext uri="{0D108BD9-81ED-4DB2-BD59-A6C34878D82A}">
                    <a16:rowId xmlns:a16="http://schemas.microsoft.com/office/drawing/2014/main" val="423137969"/>
                  </a:ext>
                </a:extLst>
              </a:tr>
              <a:tr h="403365">
                <a:tc>
                  <a:txBody>
                    <a:bodyPr/>
                    <a:lstStyle/>
                    <a:p>
                      <a:r>
                        <a:rPr lang="mn-MN" sz="1200" b="1" dirty="0">
                          <a:latin typeface="Arial" panose="020B0604020202020204" pitchFamily="34" charset="0"/>
                          <a:cs typeface="Arial" panose="020B0604020202020204" pitchFamily="34" charset="0"/>
                        </a:rPr>
                        <a:t>Амбулатори-2</a:t>
                      </a:r>
                      <a:endParaRPr lang="en-US" sz="1200" b="1" dirty="0">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mn-MN" sz="1200" b="1" dirty="0">
                          <a:latin typeface="Arial" panose="020B0604020202020204" pitchFamily="34" charset="0"/>
                          <a:cs typeface="Arial" panose="020B0604020202020204" pitchFamily="34" charset="0"/>
                        </a:rPr>
                        <a:t>92466</a:t>
                      </a:r>
                      <a:endParaRPr lang="en-US" sz="1200" b="1" dirty="0">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en-US" sz="1200" b="1" dirty="0">
                          <a:latin typeface="Arial" panose="020B0604020202020204" pitchFamily="34" charset="0"/>
                          <a:cs typeface="Arial" panose="020B0604020202020204" pitchFamily="34" charset="0"/>
                        </a:rPr>
                        <a:t>17.2%</a:t>
                      </a:r>
                    </a:p>
                  </a:txBody>
                  <a:tcPr>
                    <a:solidFill>
                      <a:schemeClr val="accent3">
                        <a:lumMod val="40000"/>
                        <a:lumOff val="60000"/>
                      </a:schemeClr>
                    </a:solidFill>
                  </a:tcPr>
                </a:tc>
                <a:tc>
                  <a:txBody>
                    <a:bodyPr/>
                    <a:lstStyle/>
                    <a:p>
                      <a:pPr algn="ctr"/>
                      <a:r>
                        <a:rPr lang="mn-MN" sz="1200" b="1" dirty="0">
                          <a:latin typeface="Arial" panose="020B0604020202020204" pitchFamily="34" charset="0"/>
                          <a:cs typeface="Arial" panose="020B0604020202020204" pitchFamily="34" charset="0"/>
                        </a:rPr>
                        <a:t>75130</a:t>
                      </a:r>
                      <a:endParaRPr lang="en-US" sz="1200" b="1" dirty="0">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en-US" sz="1200" b="1" dirty="0">
                          <a:latin typeface="Arial" panose="020B0604020202020204" pitchFamily="34" charset="0"/>
                          <a:cs typeface="Arial" panose="020B0604020202020204" pitchFamily="34" charset="0"/>
                        </a:rPr>
                        <a:t>16.6%</a:t>
                      </a:r>
                    </a:p>
                  </a:txBody>
                  <a:tcPr>
                    <a:solidFill>
                      <a:schemeClr val="accent3">
                        <a:lumMod val="40000"/>
                        <a:lumOff val="60000"/>
                      </a:schemeClr>
                    </a:solidFill>
                  </a:tcPr>
                </a:tc>
                <a:tc>
                  <a:txBody>
                    <a:bodyPr/>
                    <a:lstStyle/>
                    <a:p>
                      <a:pPr algn="ctr"/>
                      <a:r>
                        <a:rPr lang="en-US" sz="1200" b="1" dirty="0">
                          <a:latin typeface="Arial" panose="020B0604020202020204" pitchFamily="34" charset="0"/>
                          <a:cs typeface="Arial" panose="020B0604020202020204" pitchFamily="34" charset="0"/>
                        </a:rPr>
                        <a:t>-17336</a:t>
                      </a:r>
                    </a:p>
                  </a:txBody>
                  <a:tcPr>
                    <a:solidFill>
                      <a:schemeClr val="accent3">
                        <a:lumMod val="40000"/>
                        <a:lumOff val="60000"/>
                      </a:schemeClr>
                    </a:solidFill>
                  </a:tcPr>
                </a:tc>
                <a:tc>
                  <a:txBody>
                    <a:bodyPr/>
                    <a:lstStyle/>
                    <a:p>
                      <a:pPr algn="ctr"/>
                      <a:r>
                        <a:rPr lang="en-US" sz="1200" b="1" dirty="0">
                          <a:latin typeface="Arial" panose="020B0604020202020204" pitchFamily="34" charset="0"/>
                          <a:cs typeface="Arial" panose="020B0604020202020204" pitchFamily="34" charset="0"/>
                        </a:rPr>
                        <a:t>-0.6%</a:t>
                      </a:r>
                    </a:p>
                  </a:txBody>
                  <a:tcPr>
                    <a:solidFill>
                      <a:schemeClr val="accent3">
                        <a:lumMod val="40000"/>
                        <a:lumOff val="60000"/>
                      </a:schemeClr>
                    </a:solidFill>
                  </a:tcPr>
                </a:tc>
                <a:extLst>
                  <a:ext uri="{0D108BD9-81ED-4DB2-BD59-A6C34878D82A}">
                    <a16:rowId xmlns:a16="http://schemas.microsoft.com/office/drawing/2014/main" val="375539634"/>
                  </a:ext>
                </a:extLst>
              </a:tr>
              <a:tr h="4823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dirty="0">
                          <a:solidFill>
                            <a:schemeClr val="tx1"/>
                          </a:solidFill>
                          <a:latin typeface="Arial" panose="020B0604020202020204" pitchFamily="34" charset="0"/>
                          <a:cs typeface="Arial" panose="020B0604020202020204" pitchFamily="34" charset="0"/>
                        </a:rPr>
                        <a:t>Урьдчилан сэргийлэх үзлэг</a:t>
                      </a:r>
                      <a:endParaRPr lang="en-US" sz="1200" dirty="0">
                        <a:solidFill>
                          <a:schemeClr val="tx1"/>
                        </a:solidFill>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mn-MN" sz="1200" dirty="0">
                          <a:latin typeface="Arial" panose="020B0604020202020204" pitchFamily="34" charset="0"/>
                          <a:cs typeface="Arial" panose="020B0604020202020204" pitchFamily="34" charset="0"/>
                        </a:rPr>
                        <a:t>3451</a:t>
                      </a:r>
                      <a:endParaRPr lang="en-US" sz="1200" dirty="0">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en-US" sz="1200" dirty="0">
                          <a:latin typeface="Arial" panose="020B0604020202020204" pitchFamily="34" charset="0"/>
                          <a:cs typeface="Arial" panose="020B0604020202020204" pitchFamily="34" charset="0"/>
                        </a:rPr>
                        <a:t>3.7%</a:t>
                      </a:r>
                    </a:p>
                  </a:txBody>
                  <a:tcPr>
                    <a:solidFill>
                      <a:schemeClr val="accent3">
                        <a:lumMod val="40000"/>
                        <a:lumOff val="60000"/>
                      </a:schemeClr>
                    </a:solidFill>
                  </a:tcPr>
                </a:tc>
                <a:tc>
                  <a:txBody>
                    <a:bodyPr/>
                    <a:lstStyle/>
                    <a:p>
                      <a:pPr algn="ctr"/>
                      <a:r>
                        <a:rPr lang="mn-MN" sz="1200" dirty="0">
                          <a:latin typeface="Arial" panose="020B0604020202020204" pitchFamily="34" charset="0"/>
                          <a:cs typeface="Arial" panose="020B0604020202020204" pitchFamily="34" charset="0"/>
                        </a:rPr>
                        <a:t>3608</a:t>
                      </a:r>
                      <a:endParaRPr lang="en-US" sz="1200" dirty="0">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algn="ctr"/>
                      <a:r>
                        <a:rPr lang="en-US" sz="1200" dirty="0">
                          <a:latin typeface="Arial" panose="020B0604020202020204" pitchFamily="34" charset="0"/>
                          <a:cs typeface="Arial" panose="020B0604020202020204" pitchFamily="34" charset="0"/>
                        </a:rPr>
                        <a:t>4.8%</a:t>
                      </a:r>
                    </a:p>
                  </a:txBody>
                  <a:tcPr>
                    <a:solidFill>
                      <a:schemeClr val="accent3">
                        <a:lumMod val="40000"/>
                        <a:lumOff val="60000"/>
                      </a:schemeClr>
                    </a:solidFill>
                  </a:tcPr>
                </a:tc>
                <a:tc>
                  <a:txBody>
                    <a:bodyPr/>
                    <a:lstStyle/>
                    <a:p>
                      <a:pPr algn="ctr"/>
                      <a:r>
                        <a:rPr lang="en-US" sz="1200" dirty="0">
                          <a:latin typeface="Arial" panose="020B0604020202020204" pitchFamily="34" charset="0"/>
                          <a:cs typeface="Arial" panose="020B0604020202020204" pitchFamily="34" charset="0"/>
                        </a:rPr>
                        <a:t>157</a:t>
                      </a:r>
                    </a:p>
                  </a:txBody>
                  <a:tcPr>
                    <a:solidFill>
                      <a:schemeClr val="accent3">
                        <a:lumMod val="40000"/>
                        <a:lumOff val="60000"/>
                      </a:schemeClr>
                    </a:solidFill>
                  </a:tcPr>
                </a:tc>
                <a:tc>
                  <a:txBody>
                    <a:bodyPr/>
                    <a:lstStyle/>
                    <a:p>
                      <a:pPr algn="ctr"/>
                      <a:r>
                        <a:rPr lang="en-US" sz="1200" dirty="0">
                          <a:latin typeface="Arial" panose="020B0604020202020204" pitchFamily="34" charset="0"/>
                          <a:cs typeface="Arial" panose="020B0604020202020204" pitchFamily="34" charset="0"/>
                        </a:rPr>
                        <a:t>1.1%</a:t>
                      </a:r>
                    </a:p>
                  </a:txBody>
                  <a:tcPr>
                    <a:solidFill>
                      <a:schemeClr val="accent3">
                        <a:lumMod val="40000"/>
                        <a:lumOff val="60000"/>
                      </a:schemeClr>
                    </a:solidFill>
                  </a:tcPr>
                </a:tc>
                <a:extLst>
                  <a:ext uri="{0D108BD9-81ED-4DB2-BD59-A6C34878D82A}">
                    <a16:rowId xmlns:a16="http://schemas.microsoft.com/office/drawing/2014/main" val="3559484032"/>
                  </a:ext>
                </a:extLst>
              </a:tr>
              <a:tr h="445614">
                <a:tc>
                  <a:txBody>
                    <a:bodyPr/>
                    <a:lstStyle/>
                    <a:p>
                      <a:r>
                        <a:rPr lang="mn-MN" sz="1200" b="1" dirty="0">
                          <a:latin typeface="Arial" panose="020B0604020202020204" pitchFamily="34" charset="0"/>
                          <a:cs typeface="Arial" panose="020B0604020202020204" pitchFamily="34" charset="0"/>
                        </a:rPr>
                        <a:t>Дарь-Эх нэгдсэн эмнэлэг</a:t>
                      </a:r>
                      <a:endParaRPr lang="en-US" sz="1200" b="1"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mn-MN" sz="1200" b="1" dirty="0">
                          <a:latin typeface="Arial" panose="020B0604020202020204" pitchFamily="34" charset="0"/>
                          <a:cs typeface="Arial" panose="020B0604020202020204" pitchFamily="34" charset="0"/>
                        </a:rPr>
                        <a:t>35826</a:t>
                      </a:r>
                      <a:endParaRPr lang="en-US" sz="1200" b="1"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en-US" sz="1200" b="1" dirty="0">
                          <a:latin typeface="Arial" panose="020B0604020202020204" pitchFamily="34" charset="0"/>
                          <a:cs typeface="Arial" panose="020B0604020202020204" pitchFamily="34" charset="0"/>
                        </a:rPr>
                        <a:t>6.6%</a:t>
                      </a:r>
                    </a:p>
                  </a:txBody>
                  <a:tcPr>
                    <a:solidFill>
                      <a:schemeClr val="accent4">
                        <a:lumMod val="60000"/>
                        <a:lumOff val="40000"/>
                      </a:schemeClr>
                    </a:solidFill>
                  </a:tcPr>
                </a:tc>
                <a:tc>
                  <a:txBody>
                    <a:bodyPr/>
                    <a:lstStyle/>
                    <a:p>
                      <a:pPr algn="ctr"/>
                      <a:r>
                        <a:rPr lang="mn-MN" sz="1200" b="1" dirty="0">
                          <a:latin typeface="Arial" panose="020B0604020202020204" pitchFamily="34" charset="0"/>
                          <a:cs typeface="Arial" panose="020B0604020202020204" pitchFamily="34" charset="0"/>
                        </a:rPr>
                        <a:t>50189</a:t>
                      </a:r>
                      <a:endParaRPr lang="en-US" sz="1200" b="1"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en-US" sz="1200" b="1" dirty="0">
                          <a:latin typeface="Arial" panose="020B0604020202020204" pitchFamily="34" charset="0"/>
                          <a:cs typeface="Arial" panose="020B0604020202020204" pitchFamily="34" charset="0"/>
                        </a:rPr>
                        <a:t>11.1%</a:t>
                      </a:r>
                    </a:p>
                  </a:txBody>
                  <a:tcPr>
                    <a:solidFill>
                      <a:schemeClr val="accent4">
                        <a:lumMod val="60000"/>
                        <a:lumOff val="40000"/>
                      </a:schemeClr>
                    </a:solidFill>
                  </a:tcPr>
                </a:tc>
                <a:tc>
                  <a:txBody>
                    <a:bodyPr/>
                    <a:lstStyle/>
                    <a:p>
                      <a:pPr algn="ctr"/>
                      <a:r>
                        <a:rPr lang="en-US" sz="1200" b="1" dirty="0">
                          <a:latin typeface="Arial" panose="020B0604020202020204" pitchFamily="34" charset="0"/>
                          <a:cs typeface="Arial" panose="020B0604020202020204" pitchFamily="34" charset="0"/>
                        </a:rPr>
                        <a:t>14363</a:t>
                      </a:r>
                    </a:p>
                  </a:txBody>
                  <a:tcPr>
                    <a:solidFill>
                      <a:schemeClr val="accent4">
                        <a:lumMod val="60000"/>
                        <a:lumOff val="40000"/>
                      </a:schemeClr>
                    </a:solidFill>
                  </a:tcPr>
                </a:tc>
                <a:tc>
                  <a:txBody>
                    <a:bodyPr/>
                    <a:lstStyle/>
                    <a:p>
                      <a:pPr algn="ctr"/>
                      <a:r>
                        <a:rPr lang="en-US" sz="1200" b="1" dirty="0">
                          <a:latin typeface="Arial" panose="020B0604020202020204" pitchFamily="34" charset="0"/>
                          <a:cs typeface="Arial" panose="020B0604020202020204" pitchFamily="34" charset="0"/>
                        </a:rPr>
                        <a:t>4.5%</a:t>
                      </a:r>
                    </a:p>
                  </a:txBody>
                  <a:tcPr>
                    <a:solidFill>
                      <a:schemeClr val="accent4">
                        <a:lumMod val="60000"/>
                        <a:lumOff val="40000"/>
                      </a:schemeClr>
                    </a:solidFill>
                  </a:tcPr>
                </a:tc>
                <a:extLst>
                  <a:ext uri="{0D108BD9-81ED-4DB2-BD59-A6C34878D82A}">
                    <a16:rowId xmlns:a16="http://schemas.microsoft.com/office/drawing/2014/main" val="2816652686"/>
                  </a:ext>
                </a:extLst>
              </a:tr>
              <a:tr h="4823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dirty="0">
                          <a:solidFill>
                            <a:schemeClr val="tx1"/>
                          </a:solidFill>
                          <a:latin typeface="Arial" panose="020B0604020202020204" pitchFamily="34" charset="0"/>
                          <a:cs typeface="Arial" panose="020B0604020202020204" pitchFamily="34" charset="0"/>
                        </a:rPr>
                        <a:t>Урьдчилан сэргийлэх үзлэг</a:t>
                      </a:r>
                      <a:endParaRPr lang="en-US" sz="1200" dirty="0">
                        <a:solidFill>
                          <a:schemeClr val="tx1"/>
                        </a:solidFill>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mn-MN" sz="1200" dirty="0">
                          <a:latin typeface="Arial" panose="020B0604020202020204" pitchFamily="34" charset="0"/>
                          <a:cs typeface="Arial" panose="020B0604020202020204" pitchFamily="34" charset="0"/>
                        </a:rPr>
                        <a:t>768</a:t>
                      </a:r>
                      <a:endParaRPr lang="en-US" sz="1200"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en-US" sz="1200" dirty="0">
                          <a:latin typeface="Arial" panose="020B0604020202020204" pitchFamily="34" charset="0"/>
                          <a:cs typeface="Arial" panose="020B0604020202020204" pitchFamily="34" charset="0"/>
                        </a:rPr>
                        <a:t>2.1%</a:t>
                      </a:r>
                    </a:p>
                  </a:txBody>
                  <a:tcPr>
                    <a:solidFill>
                      <a:schemeClr val="accent4">
                        <a:lumMod val="60000"/>
                        <a:lumOff val="40000"/>
                      </a:schemeClr>
                    </a:solidFill>
                  </a:tcPr>
                </a:tc>
                <a:tc>
                  <a:txBody>
                    <a:bodyPr/>
                    <a:lstStyle/>
                    <a:p>
                      <a:pPr algn="ctr"/>
                      <a:r>
                        <a:rPr lang="mn-MN" sz="1200" dirty="0">
                          <a:latin typeface="Arial" panose="020B0604020202020204" pitchFamily="34" charset="0"/>
                          <a:cs typeface="Arial" panose="020B0604020202020204" pitchFamily="34" charset="0"/>
                        </a:rPr>
                        <a:t>1030</a:t>
                      </a:r>
                      <a:endParaRPr lang="en-US" sz="1200" dirty="0">
                        <a:latin typeface="Arial" panose="020B0604020202020204" pitchFamily="34" charset="0"/>
                        <a:cs typeface="Arial" panose="020B0604020202020204" pitchFamily="34" charset="0"/>
                      </a:endParaRPr>
                    </a:p>
                  </a:txBody>
                  <a:tcPr>
                    <a:solidFill>
                      <a:schemeClr val="accent4">
                        <a:lumMod val="60000"/>
                        <a:lumOff val="40000"/>
                      </a:schemeClr>
                    </a:solidFill>
                  </a:tcPr>
                </a:tc>
                <a:tc>
                  <a:txBody>
                    <a:bodyPr/>
                    <a:lstStyle/>
                    <a:p>
                      <a:pPr algn="ctr"/>
                      <a:r>
                        <a:rPr lang="en-US" sz="1200" dirty="0">
                          <a:latin typeface="Arial" panose="020B0604020202020204" pitchFamily="34" charset="0"/>
                          <a:cs typeface="Arial" panose="020B0604020202020204" pitchFamily="34" charset="0"/>
                        </a:rPr>
                        <a:t>2.0%</a:t>
                      </a:r>
                    </a:p>
                  </a:txBody>
                  <a:tcPr>
                    <a:solidFill>
                      <a:schemeClr val="accent4">
                        <a:lumMod val="60000"/>
                        <a:lumOff val="40000"/>
                      </a:schemeClr>
                    </a:solidFill>
                  </a:tcPr>
                </a:tc>
                <a:tc>
                  <a:txBody>
                    <a:bodyPr/>
                    <a:lstStyle/>
                    <a:p>
                      <a:pPr algn="ctr"/>
                      <a:r>
                        <a:rPr lang="en-US" sz="1200" dirty="0">
                          <a:latin typeface="Arial" panose="020B0604020202020204" pitchFamily="34" charset="0"/>
                          <a:cs typeface="Arial" panose="020B0604020202020204" pitchFamily="34" charset="0"/>
                        </a:rPr>
                        <a:t>262</a:t>
                      </a:r>
                    </a:p>
                  </a:txBody>
                  <a:tcPr>
                    <a:solidFill>
                      <a:schemeClr val="accent4">
                        <a:lumMod val="60000"/>
                        <a:lumOff val="40000"/>
                      </a:schemeClr>
                    </a:solidFill>
                  </a:tcPr>
                </a:tc>
                <a:tc>
                  <a:txBody>
                    <a:bodyPr/>
                    <a:lstStyle/>
                    <a:p>
                      <a:pPr algn="ctr"/>
                      <a:r>
                        <a:rPr lang="en-US" sz="1200" dirty="0">
                          <a:latin typeface="Arial" panose="020B0604020202020204" pitchFamily="34" charset="0"/>
                          <a:cs typeface="Arial" panose="020B0604020202020204" pitchFamily="34" charset="0"/>
                        </a:rPr>
                        <a:t>0.1%</a:t>
                      </a:r>
                    </a:p>
                  </a:txBody>
                  <a:tcPr>
                    <a:solidFill>
                      <a:schemeClr val="accent4">
                        <a:lumMod val="60000"/>
                        <a:lumOff val="40000"/>
                      </a:schemeClr>
                    </a:solidFill>
                  </a:tcPr>
                </a:tc>
                <a:extLst>
                  <a:ext uri="{0D108BD9-81ED-4DB2-BD59-A6C34878D82A}">
                    <a16:rowId xmlns:a16="http://schemas.microsoft.com/office/drawing/2014/main" val="1057038030"/>
                  </a:ext>
                </a:extLst>
              </a:tr>
            </a:tbl>
          </a:graphicData>
        </a:graphic>
      </p:graphicFrame>
      <p:pic>
        <p:nvPicPr>
          <p:cNvPr id="7" name="Picture 2" descr="C:\Users\user\Downloads\bzd logo suuld.png">
            <a:extLst>
              <a:ext uri="{FF2B5EF4-FFF2-40B4-BE49-F238E27FC236}">
                <a16:creationId xmlns:a16="http://schemas.microsoft.com/office/drawing/2014/main" id="{AFFFABC0-F627-E8E2-0521-031DEB258D85}"/>
              </a:ext>
            </a:extLst>
          </p:cNvPr>
          <p:cNvPicPr>
            <a:picLocks noChangeAspect="1" noChangeArrowheads="1"/>
          </p:cNvPicPr>
          <p:nvPr/>
        </p:nvPicPr>
        <p:blipFill>
          <a:blip r:embed="rId2" cstate="print"/>
          <a:srcRect/>
          <a:stretch>
            <a:fillRect/>
          </a:stretch>
        </p:blipFill>
        <p:spPr bwMode="auto">
          <a:xfrm>
            <a:off x="533400" y="38100"/>
            <a:ext cx="571501" cy="495301"/>
          </a:xfrm>
          <a:prstGeom prst="rect">
            <a:avLst/>
          </a:prstGeom>
          <a:noFill/>
        </p:spPr>
      </p:pic>
    </p:spTree>
    <p:extLst>
      <p:ext uri="{BB962C8B-B14F-4D97-AF65-F5344CB8AC3E}">
        <p14:creationId xmlns:p14="http://schemas.microsoft.com/office/powerpoint/2010/main" val="2597052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535862" cy="928687"/>
          </a:xfrm>
        </p:spPr>
        <p:txBody>
          <a:bodyPr>
            <a:normAutofit/>
          </a:bodyPr>
          <a:lstStyle/>
          <a:p>
            <a:pPr algn="ctr"/>
            <a:r>
              <a:rPr lang="mn-MN" sz="1400" b="1" dirty="0">
                <a:solidFill>
                  <a:srgbClr val="0000FF"/>
                </a:solidFill>
                <a:latin typeface="Arial" pitchFamily="34" charset="0"/>
                <a:cs typeface="Arial" pitchFamily="34" charset="0"/>
              </a:rPr>
              <a:t>БЗДЭМТ-ийн 2024 оны эхний </a:t>
            </a:r>
            <a:r>
              <a:rPr lang="en-US" sz="1400" b="1" dirty="0">
                <a:solidFill>
                  <a:srgbClr val="0000FF"/>
                </a:solidFill>
                <a:latin typeface="Arial" pitchFamily="34" charset="0"/>
                <a:cs typeface="Arial" pitchFamily="34" charset="0"/>
              </a:rPr>
              <a:t>10</a:t>
            </a:r>
            <a:r>
              <a:rPr lang="mn-MN" sz="1400" b="1" dirty="0">
                <a:solidFill>
                  <a:srgbClr val="0000FF"/>
                </a:solidFill>
                <a:latin typeface="Arial" pitchFamily="34" charset="0"/>
                <a:cs typeface="Arial" pitchFamily="34" charset="0"/>
              </a:rPr>
              <a:t> сараар Нарийн мэргэжлийн эмч нарын нийт үзлэгээс урьдчилан сэргийлэх үзлэг 1</a:t>
            </a:r>
            <a:r>
              <a:rPr lang="en-US" sz="1400" b="1" dirty="0">
                <a:solidFill>
                  <a:srgbClr val="0000FF"/>
                </a:solidFill>
                <a:latin typeface="Arial" pitchFamily="34" charset="0"/>
                <a:cs typeface="Arial" pitchFamily="34" charset="0"/>
              </a:rPr>
              <a:t>6.5%-</a:t>
            </a:r>
            <a:r>
              <a:rPr lang="mn-MN" sz="1400" b="1" dirty="0">
                <a:solidFill>
                  <a:srgbClr val="0000FF"/>
                </a:solidFill>
                <a:latin typeface="Arial" pitchFamily="34" charset="0"/>
                <a:cs typeface="Arial" pitchFamily="34" charset="0"/>
              </a:rPr>
              <a:t>ыг эзэлж байна.</a:t>
            </a:r>
            <a:endParaRPr lang="en-US" sz="1400" b="1" dirty="0">
              <a:solidFill>
                <a:srgbClr val="0000FF"/>
              </a:solidFill>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061519643"/>
              </p:ext>
            </p:extLst>
          </p:nvPr>
        </p:nvGraphicFramePr>
        <p:xfrm>
          <a:off x="457200" y="1219200"/>
          <a:ext cx="8382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531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33128"/>
            <a:ext cx="7391400" cy="481272"/>
          </a:xfrm>
        </p:spPr>
        <p:txBody>
          <a:bodyPr>
            <a:normAutofit fontScale="90000"/>
          </a:bodyPr>
          <a:lstStyle/>
          <a:p>
            <a:r>
              <a:rPr lang="mn-MN" sz="1400" b="1" dirty="0">
                <a:solidFill>
                  <a:srgbClr val="0000FF"/>
                </a:solidFill>
                <a:latin typeface="Arial" pitchFamily="34" charset="0"/>
                <a:cs typeface="Arial" pitchFamily="34" charset="0"/>
              </a:rPr>
              <a:t>Жирэмсний эрт хяналтын хувь, Дүүргээр 2023-2024 оны эхний </a:t>
            </a:r>
            <a:r>
              <a:rPr lang="en-US" sz="1400" b="1" dirty="0">
                <a:solidFill>
                  <a:srgbClr val="0000FF"/>
                </a:solidFill>
                <a:latin typeface="Arial" pitchFamily="34" charset="0"/>
                <a:cs typeface="Arial" pitchFamily="34" charset="0"/>
              </a:rPr>
              <a:t>10</a:t>
            </a:r>
            <a:r>
              <a:rPr lang="mn-MN" sz="1400" b="1" dirty="0">
                <a:solidFill>
                  <a:srgbClr val="0000FF"/>
                </a:solidFill>
                <a:latin typeface="Arial" pitchFamily="34" charset="0"/>
                <a:cs typeface="Arial" pitchFamily="34" charset="0"/>
              </a:rPr>
              <a:t>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2271743147"/>
              </p:ext>
            </p:extLst>
          </p:nvPr>
        </p:nvGraphicFramePr>
        <p:xfrm>
          <a:off x="609600" y="1219200"/>
          <a:ext cx="8229600" cy="5067491"/>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2" descr="C:\Users\user\Downloads\bzd logo suuld.png">
            <a:extLst>
              <a:ext uri="{FF2B5EF4-FFF2-40B4-BE49-F238E27FC236}">
                <a16:creationId xmlns:a16="http://schemas.microsoft.com/office/drawing/2014/main" id="{CA2CDBCB-D842-7D0B-9D2E-78A7CF8A540E}"/>
              </a:ext>
            </a:extLst>
          </p:cNvPr>
          <p:cNvPicPr>
            <a:picLocks noChangeAspect="1" noChangeArrowheads="1"/>
          </p:cNvPicPr>
          <p:nvPr/>
        </p:nvPicPr>
        <p:blipFill>
          <a:blip r:embed="rId3" cstate="print"/>
          <a:srcRect/>
          <a:stretch>
            <a:fillRect/>
          </a:stretch>
        </p:blipFill>
        <p:spPr bwMode="auto">
          <a:xfrm>
            <a:off x="387927" y="211484"/>
            <a:ext cx="1066800" cy="9245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0"/>
            <a:ext cx="7010400" cy="1143000"/>
          </a:xfrm>
        </p:spPr>
        <p:txBody>
          <a:bodyPr>
            <a:normAutofit fontScale="90000"/>
          </a:bodyPr>
          <a:lstStyle/>
          <a:p>
            <a:pPr algn="l"/>
            <a:r>
              <a:rPr lang="mn-MN" sz="1600" b="1" dirty="0">
                <a:solidFill>
                  <a:srgbClr val="0000FF"/>
                </a:solidFill>
                <a:latin typeface="Arial" pitchFamily="34" charset="0"/>
                <a:cs typeface="Arial" pitchFamily="34" charset="0"/>
              </a:rPr>
              <a:t>        Эхийн эндэгдэл, Дүүргээр 2023-2024 оны эхний </a:t>
            </a:r>
            <a:r>
              <a:rPr lang="en-US" sz="1600" b="1" dirty="0">
                <a:solidFill>
                  <a:srgbClr val="0000FF"/>
                </a:solidFill>
                <a:latin typeface="Arial" pitchFamily="34" charset="0"/>
                <a:cs typeface="Arial" pitchFamily="34" charset="0"/>
              </a:rPr>
              <a:t>10</a:t>
            </a:r>
            <a:r>
              <a:rPr lang="mn-MN" sz="1600" b="1" dirty="0">
                <a:solidFill>
                  <a:srgbClr val="0000FF"/>
                </a:solidFill>
                <a:latin typeface="Arial" pitchFamily="34" charset="0"/>
                <a:cs typeface="Arial" pitchFamily="34" charset="0"/>
              </a:rPr>
              <a:t> сарын байдлаар</a:t>
            </a:r>
            <a:br>
              <a:rPr lang="mn-MN" sz="1400" b="1" dirty="0">
                <a:solidFill>
                  <a:srgbClr val="0000FF"/>
                </a:solidFill>
                <a:latin typeface="Arial" pitchFamily="34" charset="0"/>
                <a:cs typeface="Arial" pitchFamily="34" charset="0"/>
              </a:rPr>
            </a:br>
            <a:r>
              <a:rPr lang="mn-MN" sz="1400" b="1" dirty="0">
                <a:latin typeface="Arial" pitchFamily="34" charset="0"/>
                <a:cs typeface="Arial" pitchFamily="34" charset="0"/>
              </a:rPr>
              <a:t>2024 оны эхний </a:t>
            </a:r>
            <a:r>
              <a:rPr lang="en-US" sz="1400" b="1" dirty="0">
                <a:latin typeface="Arial" pitchFamily="34" charset="0"/>
                <a:cs typeface="Arial" pitchFamily="34" charset="0"/>
              </a:rPr>
              <a:t>10</a:t>
            </a:r>
            <a:r>
              <a:rPr lang="mn-MN" sz="1400" b="1" dirty="0">
                <a:latin typeface="Arial" pitchFamily="34" charset="0"/>
                <a:cs typeface="Arial" pitchFamily="34" charset="0"/>
              </a:rPr>
              <a:t> сараар эхийн эндэгдлийн 1 тохиолдол бүртгэгдэж 100000 амьд төрөлтөд </a:t>
            </a:r>
            <a:r>
              <a:rPr lang="en-US" sz="1400" b="1" dirty="0">
                <a:latin typeface="Arial" pitchFamily="34" charset="0"/>
                <a:cs typeface="Arial" pitchFamily="34" charset="0"/>
              </a:rPr>
              <a:t>18.2</a:t>
            </a:r>
            <a:r>
              <a:rPr lang="mn-MN" sz="1400" b="1" dirty="0">
                <a:latin typeface="Arial" pitchFamily="34" charset="0"/>
                <a:cs typeface="Arial" pitchFamily="34" charset="0"/>
              </a:rPr>
              <a:t> байгаа нь өмнөх оны мөн үетэй харьцуулахад 2 тохиолдлоор буюу 100000 амьд төрөлтөд 3</a:t>
            </a:r>
            <a:r>
              <a:rPr lang="en-US" sz="1400" b="1" dirty="0">
                <a:latin typeface="Arial" pitchFamily="34" charset="0"/>
                <a:cs typeface="Arial" pitchFamily="34" charset="0"/>
              </a:rPr>
              <a:t>1.1</a:t>
            </a:r>
            <a:r>
              <a:rPr lang="mn-MN" sz="1400" b="1" dirty="0">
                <a:latin typeface="Arial" pitchFamily="34" charset="0"/>
                <a:cs typeface="Arial" pitchFamily="34" charset="0"/>
              </a:rPr>
              <a:t>-ээр буурсан байна.</a:t>
            </a:r>
            <a:br>
              <a:rPr lang="mn-MN" sz="1400" b="1" dirty="0">
                <a:solidFill>
                  <a:srgbClr val="0000FF"/>
                </a:solidFill>
                <a:latin typeface="Arial" pitchFamily="34" charset="0"/>
                <a:cs typeface="Arial" pitchFamily="34" charset="0"/>
              </a:rPr>
            </a:b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720719135"/>
              </p:ext>
            </p:extLst>
          </p:nvPr>
        </p:nvGraphicFramePr>
        <p:xfrm>
          <a:off x="487218" y="1303337"/>
          <a:ext cx="8351982" cy="532606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0F741821-15A8-E91D-66BA-2E436A1A8216}"/>
              </a:ext>
            </a:extLst>
          </p:cNvPr>
          <p:cNvPicPr>
            <a:picLocks noChangeAspect="1" noChangeArrowheads="1"/>
          </p:cNvPicPr>
          <p:nvPr/>
        </p:nvPicPr>
        <p:blipFill>
          <a:blip r:embed="rId3" cstate="print"/>
          <a:srcRect/>
          <a:stretch>
            <a:fillRect/>
          </a:stretch>
        </p:blipFill>
        <p:spPr bwMode="auto">
          <a:xfrm>
            <a:off x="662709" y="312738"/>
            <a:ext cx="1066800" cy="924560"/>
          </a:xfrm>
          <a:prstGeom prst="rect">
            <a:avLst/>
          </a:prstGeom>
          <a:noFill/>
        </p:spPr>
      </p:pic>
    </p:spTree>
    <p:extLst>
      <p:ext uri="{BB962C8B-B14F-4D97-AF65-F5344CB8AC3E}">
        <p14:creationId xmlns:p14="http://schemas.microsoft.com/office/powerpoint/2010/main" val="188861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69557"/>
            <a:ext cx="7620000" cy="1143000"/>
          </a:xfrm>
        </p:spPr>
        <p:txBody>
          <a:bodyPr>
            <a:normAutofit/>
          </a:bodyPr>
          <a:lstStyle/>
          <a:p>
            <a:r>
              <a:rPr lang="mn-MN" sz="1400" b="1" dirty="0">
                <a:solidFill>
                  <a:srgbClr val="0000FF"/>
                </a:solidFill>
                <a:latin typeface="Arial" pitchFamily="34" charset="0"/>
                <a:cs typeface="Arial" pitchFamily="34" charset="0"/>
              </a:rPr>
              <a:t>Хяналтгүй төрөлтийн хувь, Дүүргээр 2023-2024 оны эхний 10 сарын байдлаар</a:t>
            </a:r>
            <a:br>
              <a:rPr lang="mn-MN" sz="1400" b="1" dirty="0">
                <a:solidFill>
                  <a:srgbClr val="0000FF"/>
                </a:solidFill>
                <a:latin typeface="Arial" pitchFamily="34" charset="0"/>
                <a:cs typeface="Arial" pitchFamily="34" charset="0"/>
              </a:rPr>
            </a:br>
            <a:r>
              <a:rPr lang="mn-MN" sz="1400" b="1" dirty="0">
                <a:solidFill>
                  <a:srgbClr val="0000FF"/>
                </a:solidFill>
                <a:latin typeface="Arial" pitchFamily="34" charset="0"/>
                <a:cs typeface="Arial" pitchFamily="34" charset="0"/>
              </a:rPr>
              <a:t>Хяналтгүй төрөлт өмнөх оны мөн үетэй харьцуулахад 8 тохиолдлоор буюу 0.1 промилоор буурсан. УБ-ын дундажтай харьцуулахад 0.5 промил буюу түвшин ижил байна.</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3625567474"/>
              </p:ext>
            </p:extLst>
          </p:nvPr>
        </p:nvGraphicFramePr>
        <p:xfrm>
          <a:off x="457200" y="1450512"/>
          <a:ext cx="82296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0F741821-15A8-E91D-66BA-2E436A1A8216}"/>
              </a:ext>
            </a:extLst>
          </p:cNvPr>
          <p:cNvPicPr>
            <a:picLocks noChangeAspect="1" noChangeArrowheads="1"/>
          </p:cNvPicPr>
          <p:nvPr/>
        </p:nvPicPr>
        <p:blipFill>
          <a:blip r:embed="rId3" cstate="print"/>
          <a:srcRect/>
          <a:stretch>
            <a:fillRect/>
          </a:stretch>
        </p:blipFill>
        <p:spPr bwMode="auto">
          <a:xfrm>
            <a:off x="487218" y="269557"/>
            <a:ext cx="1066800" cy="924560"/>
          </a:xfrm>
          <a:prstGeom prst="rect">
            <a:avLst/>
          </a:prstGeom>
          <a:noFill/>
        </p:spPr>
      </p:pic>
    </p:spTree>
    <p:extLst>
      <p:ext uri="{BB962C8B-B14F-4D97-AF65-F5344CB8AC3E}">
        <p14:creationId xmlns:p14="http://schemas.microsoft.com/office/powerpoint/2010/main" val="149488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44620"/>
            <a:ext cx="7315200" cy="1143000"/>
          </a:xfrm>
        </p:spPr>
        <p:txBody>
          <a:bodyPr>
            <a:normAutofit/>
          </a:bodyPr>
          <a:lstStyle/>
          <a:p>
            <a:r>
              <a:rPr lang="mn-MN" sz="1400" b="1" dirty="0">
                <a:solidFill>
                  <a:srgbClr val="0000FF"/>
                </a:solidFill>
                <a:latin typeface="Arial" pitchFamily="34" charset="0"/>
                <a:cs typeface="Arial" pitchFamily="34" charset="0"/>
              </a:rPr>
              <a:t>Амьгүй төрөлт, 1000 нийт төрөлтөд, Дүүргээр 2023-2024 оны эхний 10 сарын байдлаар</a:t>
            </a:r>
            <a:endParaRPr lang="en-US" sz="1400" b="1" dirty="0">
              <a:solidFill>
                <a:srgbClr val="0000FF"/>
              </a:solidFill>
              <a:latin typeface="Arial" pitchFamily="34" charset="0"/>
              <a:cs typeface="Arial" pitchFamily="34" charset="0"/>
            </a:endParaRPr>
          </a:p>
        </p:txBody>
      </p:sp>
      <p:graphicFrame>
        <p:nvGraphicFramePr>
          <p:cNvPr id="8" name="Content Placeholder 7">
            <a:extLst>
              <a:ext uri="{FF2B5EF4-FFF2-40B4-BE49-F238E27FC236}">
                <a16:creationId xmlns:a16="http://schemas.microsoft.com/office/drawing/2014/main" id="{1FA8CD3C-4D96-3B95-8556-9D505298257B}"/>
              </a:ext>
            </a:extLst>
          </p:cNvPr>
          <p:cNvGraphicFramePr>
            <a:graphicFrameLocks noGrp="1"/>
          </p:cNvGraphicFramePr>
          <p:nvPr>
            <p:ph idx="1"/>
            <p:extLst>
              <p:ext uri="{D42A27DB-BD31-4B8C-83A1-F6EECF244321}">
                <p14:modId xmlns:p14="http://schemas.microsoft.com/office/powerpoint/2010/main" val="4032003464"/>
              </p:ext>
            </p:extLst>
          </p:nvPr>
        </p:nvGraphicFramePr>
        <p:xfrm>
          <a:off x="457200" y="1417638"/>
          <a:ext cx="8229600" cy="4708525"/>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descr="C:\Users\user\Downloads\bzd logo suuld.png">
            <a:extLst>
              <a:ext uri="{FF2B5EF4-FFF2-40B4-BE49-F238E27FC236}">
                <a16:creationId xmlns:a16="http://schemas.microsoft.com/office/drawing/2014/main" id="{353EA420-5450-2290-4C69-1CD96E7EC91F}"/>
              </a:ext>
            </a:extLst>
          </p:cNvPr>
          <p:cNvPicPr>
            <a:picLocks noChangeAspect="1" noChangeArrowheads="1"/>
          </p:cNvPicPr>
          <p:nvPr/>
        </p:nvPicPr>
        <p:blipFill>
          <a:blip r:embed="rId3" cstate="print"/>
          <a:srcRect/>
          <a:stretch>
            <a:fillRect/>
          </a:stretch>
        </p:blipFill>
        <p:spPr bwMode="auto">
          <a:xfrm>
            <a:off x="457200" y="360998"/>
            <a:ext cx="1143000" cy="990600"/>
          </a:xfrm>
          <a:prstGeom prst="rect">
            <a:avLst/>
          </a:prstGeom>
          <a:noFill/>
        </p:spPr>
      </p:pic>
    </p:spTree>
    <p:extLst>
      <p:ext uri="{BB962C8B-B14F-4D97-AF65-F5344CB8AC3E}">
        <p14:creationId xmlns:p14="http://schemas.microsoft.com/office/powerpoint/2010/main" val="2228437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57160</TotalTime>
  <Words>998</Words>
  <Application>Microsoft Office PowerPoint</Application>
  <PresentationFormat>On-screen Show (4:3)</PresentationFormat>
  <Paragraphs>356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Cambria Math</vt:lpstr>
      <vt:lpstr>Office Theme</vt:lpstr>
      <vt:lpstr> БАЯНЗҮРХ ДҮҮРГИЙН ЭРҮҮЛ МЭНДИЙН ТӨВИЙН  ЭРҮҮЛ МЭНДИЙН ҮНДСЭН ҮЗҮҮЛЭЛТ  2024 оны эхний 10 сараар</vt:lpstr>
      <vt:lpstr>Амбулаторийн тусламж үйлчилгээ, 2024 оны 10 сарын байдлаар</vt:lpstr>
      <vt:lpstr>Амбулаторийн үзлэг кабинетээр 2023-2024 оны эхний 10 сарын байдлаар  2024 оны эхний 10 сарын байдлаар Нарийн мэргэжлийн эмч нарын нийт үзлэг 451072, өмнөх оны мөн үетэй харьцуулахад 84014 үзлэгээр буурсан үзүүлэлттэй байна.</vt:lpstr>
      <vt:lpstr>Амбулаторийн тусламж үйлчилгээ, 2024 оны 10 сарын байдлаар</vt:lpstr>
      <vt:lpstr>БЗДЭМТ-ийн 2024 оны эхний 10 сараар Нарийн мэргэжлийн эмч нарын нийт үзлэгээс урьдчилан сэргийлэх үзлэг 16.5%-ыг эзэлж байна.</vt:lpstr>
      <vt:lpstr>Жирэмсний эрт хяналтын хувь, Дүүргээр 2023-2024 оны эхний 10 сарын байдлаар</vt:lpstr>
      <vt:lpstr>        Эхийн эндэгдэл, Дүүргээр 2023-2024 оны эхний 10 сарын байдлаар 2024 оны эхний 10 сараар эхийн эндэгдлийн 1 тохиолдол бүртгэгдэж 100000 амьд төрөлтөд 18.2 байгаа нь өмнөх оны мөн үетэй харьцуулахад 2 тохиолдлоор буюу 100000 амьд төрөлтөд 31.1-ээр буурсан байна. </vt:lpstr>
      <vt:lpstr>Хяналтгүй төрөлтийн хувь, Дүүргээр 2023-2024 оны эхний 10 сарын байдлаар Хяналтгүй төрөлт өмнөх оны мөн үетэй харьцуулахад 8 тохиолдлоор буюу 0.1 промилоор буурсан. УБ-ын дундажтай харьцуулахад 0.5 промил буюу түвшин ижил байна.</vt:lpstr>
      <vt:lpstr>Амьгүй төрөлт, 1000 нийт төрөлтөд, Дүүргээр 2023-2024 оны эхний 10 сарын байдлаар</vt:lpstr>
      <vt:lpstr>Гэрийн төрөлт, Нийт төрөлтөд эзлэх хувиар, Дүүргээр 2023-2024 оны эхний 10 сарын байдлаар</vt:lpstr>
      <vt:lpstr>Нялхсын эндэгдэл, 1000 амьд төрөлтөд, Дүүргээр 2023-2024 оны эхний 10 сарын байдлаар</vt:lpstr>
      <vt:lpstr>1-5 насны хүүхдийн эндэгдэл, 1000 амьд төрөлтөд, Дүүргээр 2023-2024 оны эхний 10 сарын байдлаар</vt:lpstr>
      <vt:lpstr>Тав хүртэлх насны хүүхдийн эндэгдэл, 1000 амьд төрөлтөд, Дүүргээр 2023-2024 оны эхний 10 сарын байдлаар</vt:lpstr>
      <vt:lpstr>Халдварт бус өвчний эрт илрүүлэг, 2024 оны эхний 10 сараар</vt:lpstr>
      <vt:lpstr>Тав хүртэлх насны хүүхдийн эндэгдэл, шалтгаанаар :</vt:lpstr>
      <vt:lpstr>Халдварт өвчин, 10000 хүн амд, Дүүргээр 2023-2024 оны эхний 10 сарын байдлаар</vt:lpstr>
      <vt:lpstr>НИЙТ ХАЛДВАР ӨВЧНИЙГ ЗАДАЛБАЛ:</vt:lpstr>
      <vt:lpstr>Халдварт өвчин төрлөөр, 10000 хүн амд, 2023-2024 оны эхний 10 сарын байдлаар</vt:lpstr>
      <vt:lpstr>СҮРЬЕЭ ӨМНӨХ оноос 43 тохиолдлоор буюу 1.4 промилоор буурсан.                УБ-ЫН ДУНДжаас 0.6 промилоор бага БАЙНА. </vt:lpstr>
      <vt:lpstr>БЗДХ-өвчин өмнөх оны мөн үетэй харьцуулахад тэмбүү өмнөх оноос 0.4 промилоор өссөн, заг хүйтэн өмнөх оны мөн үетэй харьцуулахад 0.2 промилоор өссөн, трихомоназ өмнөх оны мөн үетэй харьцуулахад 0.9 промилоор буурсан байна.</vt:lpstr>
      <vt:lpstr>0-1  насны хүүхдийн эндэгдэл хороогоор  эхний 10 сараар</vt:lpstr>
      <vt:lpstr>1-5  насны хүүхдийн эндэгдэл хороогоор  эхний 10 сараар</vt:lpstr>
      <vt:lpstr>Амьгүй төрөлт хороогоор  эхний 10 сараар </vt:lpstr>
      <vt:lpstr>Гэрийн  төрөлт хороогоор  эхний 10 сараар</vt:lpstr>
      <vt:lpstr>Хяналтгүй  төрөлт хороогоор эхний 10 сараар  </vt:lpstr>
      <vt:lpstr>Баянзүрх Дүүргийн Эрүүл Мэндийн Төвийн Үндсэн үзүүлэлтийн Дүгнэлт</vt:lpstr>
      <vt:lpstr>Баянзүрх Дүүргийн Эрүүл Мэндийн Төвийн Үндсэн үзүүлэлтийн Дүгнэлт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БЗЭМТ</dc:title>
  <dc:creator>Davaasuren</dc:creator>
  <cp:lastModifiedBy>BZDEMT STATISTIC</cp:lastModifiedBy>
  <cp:revision>2400</cp:revision>
  <cp:lastPrinted>2024-11-13T03:56:23Z</cp:lastPrinted>
  <dcterms:created xsi:type="dcterms:W3CDTF">2006-08-16T00:00:00Z</dcterms:created>
  <dcterms:modified xsi:type="dcterms:W3CDTF">2024-11-19T00:47:03Z</dcterms:modified>
</cp:coreProperties>
</file>